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2"/>
  </p:notesMasterIdLst>
  <p:sldIdLst>
    <p:sldId id="293" r:id="rId2"/>
    <p:sldId id="292" r:id="rId3"/>
    <p:sldId id="321" r:id="rId4"/>
    <p:sldId id="310" r:id="rId5"/>
    <p:sldId id="295" r:id="rId6"/>
    <p:sldId id="307" r:id="rId7"/>
    <p:sldId id="308" r:id="rId8"/>
    <p:sldId id="322" r:id="rId9"/>
    <p:sldId id="311" r:id="rId10"/>
    <p:sldId id="312" r:id="rId11"/>
    <p:sldId id="317" r:id="rId12"/>
    <p:sldId id="305" r:id="rId13"/>
    <p:sldId id="318" r:id="rId14"/>
    <p:sldId id="314" r:id="rId15"/>
    <p:sldId id="319" r:id="rId16"/>
    <p:sldId id="297" r:id="rId17"/>
    <p:sldId id="323" r:id="rId18"/>
    <p:sldId id="324" r:id="rId19"/>
    <p:sldId id="325" r:id="rId20"/>
    <p:sldId id="333" r:id="rId21"/>
    <p:sldId id="327" r:id="rId22"/>
    <p:sldId id="304" r:id="rId23"/>
    <p:sldId id="330" r:id="rId24"/>
    <p:sldId id="328" r:id="rId25"/>
    <p:sldId id="296" r:id="rId26"/>
    <p:sldId id="316" r:id="rId27"/>
    <p:sldId id="306" r:id="rId28"/>
    <p:sldId id="329" r:id="rId29"/>
    <p:sldId id="298" r:id="rId30"/>
    <p:sldId id="334" r:id="rId31"/>
    <p:sldId id="332" r:id="rId32"/>
    <p:sldId id="331" r:id="rId33"/>
    <p:sldId id="309" r:id="rId34"/>
    <p:sldId id="299" r:id="rId35"/>
    <p:sldId id="326" r:id="rId36"/>
    <p:sldId id="300" r:id="rId37"/>
    <p:sldId id="301" r:id="rId38"/>
    <p:sldId id="302" r:id="rId39"/>
    <p:sldId id="303" r:id="rId40"/>
    <p:sldId id="320" r:id="rId41"/>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CC00"/>
    <a:srgbClr val="0099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76257" autoAdjust="0"/>
  </p:normalViewPr>
  <p:slideViewPr>
    <p:cSldViewPr>
      <p:cViewPr varScale="1">
        <p:scale>
          <a:sx n="87" d="100"/>
          <a:sy n="87" d="100"/>
        </p:scale>
        <p:origin x="2532" y="9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Im Zuge dieser Arbeit ist ein Algorithmus entstanden, welcher im Stande ist die extrinsischen Kameraparameter bei Kameras gleicher und unterschiedlicher Auflösung zu bestimmen und eine 3D-Szenenrekonstruktion durchzuführen.</a:t>
            </a:r>
          </a:p>
          <a:p>
            <a:pPr marL="171450" indent="-171450" algn="l">
              <a:buFont typeface="Arial" panose="020B0604020202020204" pitchFamily="34" charset="0"/>
              <a:buChar char="•"/>
            </a:pPr>
            <a:r>
              <a:rPr lang="de-DE" dirty="0">
                <a:ea typeface="ＭＳ Ｐゴシック" pitchFamily="34" charset="-128"/>
              </a:rPr>
              <a:t>Die Szenenrekonstruktion gehört ist ein Teilbereich der Computer Vision bei welchem es darum geht anahnd von digitalen 2D-Bilddaten aus Kameras, Sensoren, Lasern etc die aufgenommenen 3D-Szene zu rekonstruieren.</a:t>
            </a:r>
          </a:p>
          <a:p>
            <a:pPr marL="628650" lvl="1" indent="-171450" algn="l">
              <a:buFont typeface="Arial" panose="020B0604020202020204" pitchFamily="34" charset="0"/>
              <a:buChar char="•"/>
            </a:pPr>
            <a:r>
              <a:rPr lang="de-DE" dirty="0">
                <a:ea typeface="ＭＳ Ｐゴシック" pitchFamily="34" charset="-128"/>
              </a:rPr>
              <a:t>In dieser Masterthesis wurde Stereonskopische Bildquellen verwendet</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Entwicklung eines Szenenrekonstruktionsalgorithmus aus stereoskopischen Bildquellen</a:t>
            </a:r>
          </a:p>
          <a:p>
            <a:pPr marL="171450" indent="-171450" algn="l">
              <a:buFont typeface="Arial" panose="020B0604020202020204" pitchFamily="34" charset="0"/>
              <a:buChar char="•"/>
            </a:pPr>
            <a:endParaRPr lang="de-DE" dirty="0">
              <a:ea typeface="ＭＳ Ｐゴシック" pitchFamily="34" charset="-128"/>
            </a:endParaRPr>
          </a:p>
          <a:p>
            <a:pPr marL="171450" indent="-171450" algn="l">
              <a:buFont typeface="Arial" panose="020B0604020202020204" pitchFamily="34" charset="0"/>
              <a:buChar char="•"/>
            </a:pPr>
            <a:r>
              <a:rPr lang="de-DE" dirty="0">
                <a:ea typeface="ＭＳ Ｐゴシック" pitchFamily="34" charset="-128"/>
              </a:rPr>
              <a:t>Typisches Verfahren einer Stereorekonstruktion basiert auf den Gurndbausteinen Bildaufnahme und Bildanalyse.</a:t>
            </a:r>
          </a:p>
          <a:p>
            <a:pPr marL="628650" lvl="1" indent="-171450" algn="l">
              <a:buFont typeface="Arial" panose="020B0604020202020204" pitchFamily="34" charset="0"/>
              <a:buChar char="•"/>
            </a:pPr>
            <a:r>
              <a:rPr lang="de-DE" dirty="0">
                <a:ea typeface="ＭＳ Ｐゴシック" pitchFamily="34" charset="-128"/>
              </a:rPr>
              <a:t>Bildaufnahme: eine Szene oder ein Objekt wird mit zwei oder mehreren Kameras aufgenommen</a:t>
            </a:r>
          </a:p>
          <a:p>
            <a:pPr marL="628650" lvl="1" indent="-171450" algn="l">
              <a:buFont typeface="Arial" panose="020B0604020202020204" pitchFamily="34" charset="0"/>
              <a:buChar char="•"/>
            </a:pPr>
            <a:r>
              <a:rPr lang="de-DE" dirty="0">
                <a:ea typeface="ＭＳ Ｐゴシック" pitchFamily="34" charset="-128"/>
              </a:rPr>
              <a:t>Bildanalyse: Aufgenommene Bilder werden ausgewertet, um die Szene rekonstruieren zu können. </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a:p>
            <a:pPr marL="0" indent="0" algn="l">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a:t>
            </a:fld>
            <a:endParaRPr lang="de-DE">
              <a:latin typeface="Arial Narrow" pitchFamily="34" charset="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Ein Bildpunkt mi auf der Bildebene I wird zuerst auf die Gerade, die durch mi und C geht abgebildet. Die Gerade stellt alle moglichen Ursprungspunkte zu mi dar. Dies ist durch die drei moglichen Punkte M1,M2,M3 in Abbildung 3.4 dargestellt. Jeder dieser Punkte wird nun wiederum auf I0 projiziert. Die so entstandenen Punkte liegen alle auf der Epipolarlinie 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de-DE" sz="1200" b="0" i="0" u="none" strike="noStrike" kern="1200" baseline="0" dirty="0">
              <a:solidFill>
                <a:schemeClr val="tx1"/>
              </a:solidFill>
              <a:latin typeface="Arial" charset="0"/>
              <a:ea typeface="ＭＳ Ｐゴシック" pitchFamily="-112" charset="-128"/>
              <a:cs typeface="+mn-cs"/>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b="0" i="0" u="none" strike="noStrike" kern="1200" baseline="0" dirty="0">
                <a:solidFill>
                  <a:schemeClr val="tx1"/>
                </a:solidFill>
                <a:latin typeface="Arial" charset="0"/>
                <a:ea typeface="ＭＳ Ｐゴシック" pitchFamily="-112" charset="-128"/>
                <a:cs typeface="+mn-cs"/>
              </a:rPr>
              <a:t>Erklärung zu Punkt auf Linien abbildung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ungenaues gamma</a:t>
            </a: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13</a:t>
            </a:fld>
            <a:endParaRPr lang="de-DE"/>
          </a:p>
        </p:txBody>
      </p:sp>
    </p:spTree>
    <p:extLst>
      <p:ext uri="{BB962C8B-B14F-4D97-AF65-F5344CB8AC3E}">
        <p14:creationId xmlns:p14="http://schemas.microsoft.com/office/powerpoint/2010/main" val="2708009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gnauer auf die unbestimmtheit eingehen</a:t>
            </a:r>
          </a:p>
          <a:p>
            <a:endParaRPr lang="de-DE" dirty="0"/>
          </a:p>
          <a:p>
            <a:r>
              <a:rPr lang="de-DE" dirty="0"/>
              <a:t>Warum ist es eine Punkt auf Linien abbildung </a:t>
            </a:r>
            <a:r>
              <a:rPr lang="de-DE" dirty="0">
                <a:sym typeface="Wingdings" panose="05000000000000000000" pitchFamily="2" charset="2"/>
              </a:rPr>
              <a:t> Beispiel mit der Rückprojektion erklären  gamma ist unbestimmt</a:t>
            </a:r>
            <a:endParaRPr lang="de-DE" dirty="0"/>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14</a:t>
            </a:fld>
            <a:endParaRPr lang="de-DE"/>
          </a:p>
        </p:txBody>
      </p:sp>
    </p:spTree>
    <p:extLst>
      <p:ext uri="{BB962C8B-B14F-4D97-AF65-F5344CB8AC3E}">
        <p14:creationId xmlns:p14="http://schemas.microsoft.com/office/powerpoint/2010/main" val="350055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Hier noch die passende Überleitung der voherigen Folie überdenken... Darf nicht zu abstrakt werden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15</a:t>
            </a:fld>
            <a:endParaRPr lang="de-DE"/>
          </a:p>
        </p:txBody>
      </p:sp>
    </p:spTree>
    <p:extLst>
      <p:ext uri="{BB962C8B-B14F-4D97-AF65-F5344CB8AC3E}">
        <p14:creationId xmlns:p14="http://schemas.microsoft.com/office/powerpoint/2010/main" val="217768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Bestimmen der Fundamentalmatrix über den acht-punkt.algorithmus</a:t>
            </a:r>
          </a:p>
          <a:p>
            <a:r>
              <a:rPr lang="de-DE" dirty="0"/>
              <a:t>	kurz erklären</a:t>
            </a:r>
          </a:p>
          <a:p>
            <a:endParaRPr lang="de-DE" dirty="0"/>
          </a:p>
          <a:p>
            <a:r>
              <a:rPr lang="de-DE" dirty="0"/>
              <a:t>E wird aus F abgeleitet</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17</a:t>
            </a:fld>
            <a:endParaRPr lang="de-DE"/>
          </a:p>
        </p:txBody>
      </p:sp>
    </p:spTree>
    <p:extLst>
      <p:ext uri="{BB962C8B-B14F-4D97-AF65-F5344CB8AC3E}">
        <p14:creationId xmlns:p14="http://schemas.microsoft.com/office/powerpoint/2010/main" val="2064377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18</a:t>
            </a:fld>
            <a:endParaRPr lang="de-DE"/>
          </a:p>
        </p:txBody>
      </p:sp>
    </p:spTree>
    <p:extLst>
      <p:ext uri="{BB962C8B-B14F-4D97-AF65-F5344CB8AC3E}">
        <p14:creationId xmlns:p14="http://schemas.microsoft.com/office/powerpoint/2010/main" val="78156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Letztendlich können für die Rekonstruktion der extrinsischen Kameraparameter vier mögliche Lösungen für T gefunden werden </a:t>
            </a:r>
          </a:p>
          <a:p>
            <a:pPr marL="171450" indent="-171450">
              <a:buFont typeface="Arial" panose="020B0604020202020204" pitchFamily="34" charset="0"/>
              <a:buChar char="•"/>
            </a:pPr>
            <a:r>
              <a:rPr lang="de-DE" dirty="0"/>
              <a:t>Die Translationskomponente entspricht in den Lösungen dem normierten Richtungsvektor von C zu C‘ </a:t>
            </a:r>
          </a:p>
          <a:p>
            <a:pPr marL="628650" lvl="1" indent="-171450">
              <a:buFont typeface="Arial" panose="020B0604020202020204" pitchFamily="34" charset="0"/>
              <a:buChar char="•"/>
            </a:pPr>
            <a:r>
              <a:rPr lang="de-DE" dirty="0"/>
              <a:t>Die Lösungen sind somit bis auf eine Skalierungskomponenten genau bestimmt</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19</a:t>
            </a:fld>
            <a:endParaRPr lang="de-DE"/>
          </a:p>
        </p:txBody>
      </p:sp>
    </p:spTree>
    <p:extLst>
      <p:ext uri="{BB962C8B-B14F-4D97-AF65-F5344CB8AC3E}">
        <p14:creationId xmlns:p14="http://schemas.microsoft.com/office/powerpoint/2010/main" val="68671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Schnittpunkt berechnung um rekonstruierten Punkt zu finden </a:t>
            </a:r>
          </a:p>
          <a:p>
            <a:pPr marL="628650" lvl="1" indent="-171450">
              <a:buFont typeface="Arial" panose="020B0604020202020204" pitchFamily="34" charset="0"/>
              <a:buChar char="•"/>
            </a:pPr>
            <a:r>
              <a:rPr lang="de-DE" dirty="0"/>
              <a:t>Nur möglich da reine Daten vorliegen</a:t>
            </a:r>
          </a:p>
          <a:p>
            <a:pPr marL="628650" lvl="1" indent="-171450">
              <a:buFont typeface="Arial" panose="020B0604020202020204" pitchFamily="34" charset="0"/>
              <a:buChar char="•"/>
            </a:pPr>
            <a:endParaRPr lang="de-DE" dirty="0"/>
          </a:p>
          <a:p>
            <a:pPr marL="171450" lvl="0" indent="-171450">
              <a:buFont typeface="Arial" panose="020B0604020202020204" pitchFamily="34" charset="0"/>
              <a:buChar char="•"/>
            </a:pPr>
            <a:r>
              <a:rPr lang="de-DE" dirty="0"/>
              <a:t>Wichtig! Umrechung der koordinaten in ein und das selbe Koordinatensystem</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20</a:t>
            </a:fld>
            <a:endParaRPr lang="de-DE"/>
          </a:p>
        </p:txBody>
      </p:sp>
    </p:spTree>
    <p:extLst>
      <p:ext uri="{BB962C8B-B14F-4D97-AF65-F5344CB8AC3E}">
        <p14:creationId xmlns:p14="http://schemas.microsoft.com/office/powerpoint/2010/main" val="225293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21</a:t>
            </a:fld>
            <a:endParaRPr lang="de-DE"/>
          </a:p>
        </p:txBody>
      </p:sp>
    </p:spTree>
    <p:extLst>
      <p:ext uri="{BB962C8B-B14F-4D97-AF65-F5344CB8AC3E}">
        <p14:creationId xmlns:p14="http://schemas.microsoft.com/office/powerpoint/2010/main" val="9916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Sensor mit Sensorelementen. </a:t>
            </a:r>
          </a:p>
          <a:p>
            <a:pPr marL="171450" indent="-171450" algn="l">
              <a:buFont typeface="Arial" panose="020B0604020202020204" pitchFamily="34" charset="0"/>
              <a:buChar char="•"/>
            </a:pPr>
            <a:r>
              <a:rPr lang="de-DE" dirty="0"/>
              <a:t>Die Anzahl der Sensorelemente bestimmt die maximale Auflösung</a:t>
            </a:r>
          </a:p>
          <a:p>
            <a:pPr marL="171450" indent="-171450" algn="l">
              <a:buFont typeface="Arial" panose="020B0604020202020204" pitchFamily="34" charset="0"/>
              <a:buChar char="•"/>
            </a:pPr>
            <a:r>
              <a:rPr lang="de-DE" dirty="0"/>
              <a:t>Die Anzahl und Größe der einzelnen Sensorelemente variiert mit den Größen der Sensorchips.</a:t>
            </a:r>
          </a:p>
          <a:p>
            <a:pPr marL="171450" indent="-171450" algn="l">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25</a:t>
            </a:fld>
            <a:endParaRPr lang="de-DE"/>
          </a:p>
        </p:txBody>
      </p:sp>
    </p:spTree>
    <p:extLst>
      <p:ext uri="{BB962C8B-B14F-4D97-AF65-F5344CB8AC3E}">
        <p14:creationId xmlns:p14="http://schemas.microsoft.com/office/powerpoint/2010/main" val="3848252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Durch Nachbarschaftoperationen werden aus mehreren Pixel ein neuer,. Jedoch bleibt der ort des Pixel der gleiche</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26</a:t>
            </a:fld>
            <a:endParaRPr lang="de-DE"/>
          </a:p>
        </p:txBody>
      </p:sp>
    </p:spTree>
    <p:extLst>
      <p:ext uri="{BB962C8B-B14F-4D97-AF65-F5344CB8AC3E}">
        <p14:creationId xmlns:p14="http://schemas.microsoft.com/office/powerpoint/2010/main" val="134864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a:t>
            </a:fld>
            <a:endParaRPr lang="de-DE"/>
          </a:p>
        </p:txBody>
      </p:sp>
    </p:spTree>
    <p:extLst>
      <p:ext uri="{BB962C8B-B14F-4D97-AF65-F5344CB8AC3E}">
        <p14:creationId xmlns:p14="http://schemas.microsoft.com/office/powerpoint/2010/main" val="595980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Was ändert sich bei unterschiedlicher Kameraauflösung</a:t>
            </a:r>
          </a:p>
          <a:p>
            <a:endParaRPr lang="de-DE" dirty="0"/>
          </a:p>
          <a:p>
            <a:pPr marL="171450" indent="-171450">
              <a:buFont typeface="Arial" panose="020B0604020202020204" pitchFamily="34" charset="0"/>
              <a:buChar char="•"/>
            </a:pPr>
            <a:r>
              <a:rPr lang="de-DE" dirty="0"/>
              <a:t>Wird die Auflösung proportional verändert, so wirkt es als würde die Kamera näher oder weiter weg platziert werden</a:t>
            </a:r>
          </a:p>
          <a:p>
            <a:pPr marL="171450" indent="-171450">
              <a:buFont typeface="Arial" panose="020B0604020202020204" pitchFamily="34" charset="0"/>
              <a:buChar char="•"/>
            </a:pPr>
            <a:r>
              <a:rPr lang="de-DE" dirty="0"/>
              <a:t>An der Brennweite ändert sich nichts nur die Brennweite in Pixelwerten verändert sich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Im Lochkameramodell hat die Skalierung der Sensorkoordiantenachsen lediglich eine Auswirkung auf die Skalierung der Sensorkoordinatenachsen (vgl mit Kamermatrix)</a:t>
            </a:r>
          </a:p>
          <a:p>
            <a:pPr marL="171450" indent="-171450">
              <a:buFont typeface="Arial" panose="020B0604020202020204" pitchFamily="34" charset="0"/>
              <a:buChar char="•"/>
            </a:pPr>
            <a:r>
              <a:rPr lang="de-DE" dirty="0"/>
              <a:t>Mit der Auflösung ändert sich die Anzahl und die Größe der Pixel</a:t>
            </a:r>
          </a:p>
          <a:p>
            <a:pPr marL="171450" indent="-171450">
              <a:buFont typeface="Arial" panose="020B0604020202020204" pitchFamily="34" charset="0"/>
              <a:buChar char="•"/>
            </a:pPr>
            <a:r>
              <a:rPr lang="de-DE" dirty="0"/>
              <a:t>Die Längeneinheiten des Sensorkoordinatensystems orientieren sich an den Längenskalierungen der Pixelkanten -&gt; es kommt zu einer Skalierung des Sensorkoordinatensystems</a:t>
            </a:r>
          </a:p>
          <a:p>
            <a:pPr marL="171450" indent="-171450">
              <a:buFont typeface="Arial" panose="020B0604020202020204" pitchFamily="34" charset="0"/>
              <a:buChar char="•"/>
            </a:pPr>
            <a:r>
              <a:rPr lang="de-DE" dirty="0"/>
              <a:t>Alle anderen Koordinatensysteme bleiben unverändert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Abbildungen zeigen, dass sich zwar die Projektion von Bildebenenkoordinatensystem auf das Sensorkoordinatensystem fur den Punkt m andert, jedoch wird der Bildpunkt m0 an der selben Position des Sensors wie zuvor auch abgebildet.</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Eine Skalierung der Sensorkoordinaten bedeutet, dass sich die Brennweite in Pixeleinheiten gegeben andert, jedoch andert sich nicht die eektive Brennweite in Millimeter. Anhand des Aufbaus der Kameramatrix aus Kapitel 2 kann das nochmal verdeutlicht werden</a:t>
            </a:r>
          </a:p>
          <a:p>
            <a:pPr marL="17145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 Veranderung der Kameraauosung hat in diesem Beispiel zur Folge, dass es so wirkt, als ware die Brennweite verdoppelt worden. Das wurde bedeuten, dass sich die Kamera von der Bildebene entfernt hatte, jedoch verandert weder Kamera noch Bildebene ihre Position. Dennoch vergroert oder verkleinert sich durch die Skalierung der Pixel eektiv die Bildgroe. Um zu uberprufen. ob die Anderung der Kameraauosung auch eine Anderung der Epipolaren Bedingungen mit sich fuhrt, werden wieder die Gleichungen der Epipolaren Bedingungen in Kapitel 3 genauer betrachtet</a:t>
            </a:r>
            <a:endParaRPr lang="de-DE" dirty="0"/>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27</a:t>
            </a:fld>
            <a:endParaRPr lang="de-DE"/>
          </a:p>
        </p:txBody>
      </p:sp>
    </p:spTree>
    <p:extLst>
      <p:ext uri="{BB962C8B-B14F-4D97-AF65-F5344CB8AC3E}">
        <p14:creationId xmlns:p14="http://schemas.microsoft.com/office/powerpoint/2010/main" val="1567024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baseline="0" dirty="0">
                <a:solidFill>
                  <a:schemeClr val="tx1"/>
                </a:solidFill>
                <a:latin typeface="Arial" charset="0"/>
                <a:ea typeface="ＭＳ Ｐゴシック" pitchFamily="-112" charset="-128"/>
                <a:cs typeface="+mn-cs"/>
              </a:rPr>
              <a:t>Wie beobachtet werden kann, werden trotz unterschiedlicher Kameraauosungen fur K0, immer die selbe essentielle Matrix im Algorithmus bestimmt. Zu Erinnerung, in Kapitel 3 wurde gezeigt, dass jedes Vielfache von E ist eine gultige Losung ist. Somit gilt die Behauptung, dass die Kameraauosung keine Auswirkung auf die Bestimmung der extrinsischen Kameraparameter hat, im synthetischen Beispiel als bestatigt.</a:t>
            </a: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28</a:t>
            </a:fld>
            <a:endParaRPr lang="de-DE"/>
          </a:p>
        </p:txBody>
      </p:sp>
    </p:spTree>
    <p:extLst>
      <p:ext uri="{BB962C8B-B14F-4D97-AF65-F5344CB8AC3E}">
        <p14:creationId xmlns:p14="http://schemas.microsoft.com/office/powerpoint/2010/main" val="842810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sz="2400" dirty="0">
                <a:latin typeface="Calibri (Body)"/>
              </a:rPr>
              <a:t> Bildrauschen:</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Anders als bei den synthetischen Bilddaten muss beim arbeiten mit realen Stereobildern mit einer Fehleranfalligkeit der Bilddaten gerechnet werden. Liegt beispielsweise bei der Bestimmung in realen Aufnahmen prasent ist, dazu fuhren dass diese Ecke in gleichen Bildern an verschiedenen Pixel erkannt wird.</a:t>
            </a: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Ungenauigkeit der Punktekorrespondenzen</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Epiolare Bedindungen werden nicht mehr erfüllt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F ist Fehlerbehaftet</a:t>
            </a:r>
          </a:p>
          <a:p>
            <a:pPr marL="1085850" lvl="2"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können keine eindeutigen Lösungen für Epipole etc gefunden werden</a:t>
            </a:r>
          </a:p>
          <a:p>
            <a:pPr marL="1085850" lvl="2"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Beispiel der Bedingungen der Fundamental Matrix und der essentiellen Matrix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Singulärwerte bediungen erzwingen </a:t>
            </a: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Beipspiel normierung der eingehenden Bildkoordinaten</a:t>
            </a:r>
            <a:endParaRPr lang="de-DE" sz="1200" b="0" i="0" u="none" strike="noStrike" kern="1200" baseline="0" dirty="0">
              <a:solidFill>
                <a:schemeClr val="tx1"/>
              </a:solidFill>
              <a:latin typeface="Arial" charset="0"/>
              <a:ea typeface="ＭＳ Ｐゴシック" pitchFamily="-112" charset="-128"/>
              <a:cs typeface="+mn-cs"/>
            </a:endParaRPr>
          </a:p>
          <a:p>
            <a:pPr marL="914400" lvl="2" indent="0">
              <a:buFont typeface="Arial" panose="020B0604020202020204" pitchFamily="34" charset="0"/>
              <a:buNone/>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Es müssen Lösungen und annährungen verwendet werden um die Auswirkungen der Fehler so minimal wie möglich zu halten</a:t>
            </a: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pPr marL="171450" lvl="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Sind die Fehler minimiert und Bedingungen erzwungen worden kann normal mit dem </a:t>
            </a:r>
          </a:p>
          <a:p>
            <a:pPr marL="628650" lvl="1" indent="-171450">
              <a:buFont typeface="Arial" panose="020B0604020202020204" pitchFamily="34" charset="0"/>
              <a:buChar char="•"/>
            </a:pPr>
            <a:endParaRPr lang="de-DE" sz="2800" dirty="0">
              <a:latin typeface="Calibri (Body)"/>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31</a:t>
            </a:fld>
            <a:endParaRPr lang="de-DE"/>
          </a:p>
        </p:txBody>
      </p:sp>
    </p:spTree>
    <p:extLst>
      <p:ext uri="{BB962C8B-B14F-4D97-AF65-F5344CB8AC3E}">
        <p14:creationId xmlns:p14="http://schemas.microsoft.com/office/powerpoint/2010/main" val="680642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e-DE" sz="2400" dirty="0">
                <a:latin typeface="Calibri (Body)"/>
              </a:rPr>
              <a:t>Welche Probleme treten bei der Verwendung von realen Bilddaten auf</a:t>
            </a:r>
          </a:p>
          <a:p>
            <a:pPr lvl="1">
              <a:buFont typeface="Arial" panose="020B0604020202020204" pitchFamily="34" charset="0"/>
              <a:buChar char="•"/>
            </a:pPr>
            <a:r>
              <a:rPr lang="de-DE" sz="2400" dirty="0">
                <a:latin typeface="Calibri (Body)"/>
              </a:rPr>
              <a:t>Bildfehler genauer erklären mit Bildern!!</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32</a:t>
            </a:fld>
            <a:endParaRPr lang="de-DE"/>
          </a:p>
        </p:txBody>
      </p:sp>
    </p:spTree>
    <p:extLst>
      <p:ext uri="{BB962C8B-B14F-4D97-AF65-F5344CB8AC3E}">
        <p14:creationId xmlns:p14="http://schemas.microsoft.com/office/powerpoint/2010/main" val="3799675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Beschreiben was rektifizierung bedeutet</a:t>
            </a:r>
          </a:p>
          <a:p>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Ansatz für einen Algorithmus, welcher auf eine schnelle und effiziente Rekonstruktion einer Szene ausgelegt ist.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Rektifizierte Bilder zeichnen sich durch ins unendliche projizierte Epipole aus.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Dies hat zur Folge, dass die jeweiligen Epipolarlinien der Bilder parallel zueinander verlaufen.</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Anschließend werden die Epipole noch so rotiert, dass sie in einheitlichen Scanlinien über Beide Bilder ziehen.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Anhand der so entstandnen Scanlinien über beide Bilder, wird die Suche nach weiteren korrespondierenden Punkten auf eine eindimensionale Suche beschränkt.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sz="1200" dirty="0">
                <a:latin typeface="Calibri (Body)"/>
              </a:rPr>
              <a:t>Der korresponiderende Punkt zu einem Punkt auf einem Bild, wird nur noch entlang der entsprechenden korrespondierenden Epipolarlinie gesucht.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latin typeface="Calibri (Body)"/>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dirty="0">
              <a:latin typeface="Calibri (Body)"/>
            </a:endParaRP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35</a:t>
            </a:fld>
            <a:endParaRPr lang="de-DE"/>
          </a:p>
        </p:txBody>
      </p:sp>
    </p:spTree>
    <p:extLst>
      <p:ext uri="{BB962C8B-B14F-4D97-AF65-F5344CB8AC3E}">
        <p14:creationId xmlns:p14="http://schemas.microsoft.com/office/powerpoint/2010/main" val="402220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Warum soll er das tun?</a:t>
            </a:r>
          </a:p>
          <a:p>
            <a:endParaRPr lang="de-DE" dirty="0"/>
          </a:p>
          <a:p>
            <a:pPr marL="171450" indent="-171450">
              <a:buFont typeface="Arial" panose="020B0604020202020204" pitchFamily="34" charset="0"/>
              <a:buChar char="•"/>
            </a:pPr>
            <a:r>
              <a:rPr lang="de-DE" dirty="0"/>
              <a:t>Kamerabilder mit gleicher Auflösung werden in vielen Rekonstruktionsalgorithmen vorrausgesetzt, obwohl bestimmte Maschinen wie Drohnen oft mit verschiedenen Kameras, wie zum Beispiel einer RGB-Kamera und einer Infrarotkamera mit unterschiedlichen Auflösungen, ausgestattet sind.</a:t>
            </a:r>
          </a:p>
          <a:p>
            <a:pPr marL="0" indent="0">
              <a:buFont typeface="Arial" panose="020B0604020202020204" pitchFamily="34" charset="0"/>
              <a:buNone/>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Der entwickelte Algorithmus besitzt eine eingebaute Kamerakalibrierung, welche die extrinsischen Kameraparameter bestimmt und gemeinsam mit den den zuvor bestimmten intrinsischen Kameraparametern eine genaue Rekonstruktion der Szene durchführt.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Mit bekannten intrinsischen Kameraparametern, welche die Auflösung der Kamera berücksichtigen, kann der Algorithmus durch Triangulation eine dreidimensionale Szene bis zu einer Skaleninvarianz genau rekonstruieren.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4</a:t>
            </a:fld>
            <a:endParaRPr lang="de-DE"/>
          </a:p>
        </p:txBody>
      </p:sp>
    </p:spTree>
    <p:extLst>
      <p:ext uri="{BB962C8B-B14F-4D97-AF65-F5344CB8AC3E}">
        <p14:creationId xmlns:p14="http://schemas.microsoft.com/office/powerpoint/2010/main" val="417583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Zu begin wurde ein synthetisches Beispiel entwickelt</a:t>
            </a:r>
          </a:p>
          <a:p>
            <a:pPr marL="628650" lvl="1" indent="-171450">
              <a:buFont typeface="Arial" panose="020B0604020202020204" pitchFamily="34" charset="0"/>
              <a:buChar char="•"/>
            </a:pPr>
            <a:r>
              <a:rPr lang="de-DE" dirty="0"/>
              <a:t>Dieses soll als Testumgebung dienen </a:t>
            </a:r>
          </a:p>
          <a:p>
            <a:pPr marL="628650" lvl="1"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 der synthetischen Rekonstruktion wird zunächst eine 3D Szene in zwei voneinander unterschiedlich positionierten, simulierten Kameras projiziert um virtuelle Bilddaten zu generieren (Hier die beiden Quader rot und grün)</a:t>
            </a:r>
          </a:p>
          <a:p>
            <a:pPr marL="171450" indent="-171450">
              <a:buFont typeface="Arial" panose="020B0604020202020204" pitchFamily="34" charset="0"/>
              <a:buChar char="•"/>
            </a:pPr>
            <a:r>
              <a:rPr lang="de-DE" dirty="0"/>
              <a:t>Anhand dieser Bilddaten wird die Kamerakalibrierung getestet.</a:t>
            </a:r>
          </a:p>
          <a:p>
            <a:pPr marL="628650" lvl="1" indent="-171450">
              <a:buFont typeface="Arial" panose="020B0604020202020204" pitchFamily="34" charset="0"/>
              <a:buChar char="•"/>
            </a:pPr>
            <a:r>
              <a:rPr lang="de-DE" dirty="0"/>
              <a:t>Durch bekannte intrinsische und extrinsische Kameraparameter und das Wissen über die Originalszene (größe etc) können die Ergebnisse, welche der Algoorithmus liefert analysiert werden. </a:t>
            </a:r>
          </a:p>
          <a:p>
            <a:pPr marL="171450" indent="-171450">
              <a:buFont typeface="Arial" panose="020B0604020202020204" pitchFamily="34" charset="0"/>
              <a:buChar char="•"/>
            </a:pPr>
            <a:endParaRPr lang="de-DE"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Der Algorithmus besitzt eine eingebaute Kamerakalibirierung, welche die extrinsischen Kameraparameter bestimmt und gemeinsam mit den intrinsischen Kameraparametern</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5</a:t>
            </a:fld>
            <a:endParaRPr lang="de-DE"/>
          </a:p>
        </p:txBody>
      </p:sp>
    </p:spTree>
    <p:extLst>
      <p:ext uri="{BB962C8B-B14F-4D97-AF65-F5344CB8AC3E}">
        <p14:creationId xmlns:p14="http://schemas.microsoft.com/office/powerpoint/2010/main" val="137727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Bevor auf die extrinsischen und intrinsischen Kameraparameter und den Aufbau des Algorithmus eingegangen wird, wird das verwendete Kameramodell vorgestellen</a:t>
            </a:r>
          </a:p>
          <a:p>
            <a:endParaRPr lang="de-DE" dirty="0"/>
          </a:p>
          <a:p>
            <a:pPr marL="171450" indent="-171450">
              <a:buFont typeface="Arial" panose="020B0604020202020204" pitchFamily="34" charset="0"/>
              <a:buChar char="•"/>
            </a:pPr>
            <a:r>
              <a:rPr lang="de-DE" dirty="0"/>
              <a:t>Mit Hilfe des Lochkamerasystems wird die Abbildung eines Objektes auf eine Bildebene beschrieben. </a:t>
            </a:r>
          </a:p>
          <a:p>
            <a:pPr marL="171450" indent="-171450">
              <a:buFont typeface="Arial" panose="020B0604020202020204" pitchFamily="34" charset="0"/>
              <a:buChar char="•"/>
            </a:pPr>
            <a:r>
              <a:rPr lang="de-DE" dirty="0"/>
              <a:t>Das Modell beruht ausschließlich auf der geometrischen Optik und vernachlässigt physikalische Effekte wie Beugung oder die Auswirkung der Linse.</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Zeta beschreibt die Brennweite in mm</a:t>
            </a:r>
          </a:p>
          <a:p>
            <a:pPr marL="171450" indent="-171450">
              <a:buFont typeface="Arial" panose="020B0604020202020204" pitchFamily="34" charset="0"/>
              <a:buChar char="•"/>
            </a:pPr>
            <a:r>
              <a:rPr lang="de-DE" dirty="0"/>
              <a:t>Z ist die Hauptachse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de-DE" dirty="0"/>
              <a:t>C beschreibt das Kamerazentrum und ist gleichzeitig der Urspurng des Kamerakoordiantensystems</a:t>
            </a:r>
          </a:p>
          <a:p>
            <a:pPr marL="171450" indent="-171450">
              <a:buFont typeface="Arial" panose="020B0604020202020204" pitchFamily="34" charset="0"/>
              <a:buChar char="•"/>
            </a:pPr>
            <a:r>
              <a:rPr lang="de-DE" dirty="0"/>
              <a:t>Die Bildebene ist die Ebene auf welcher das projizierte Bild ensteht</a:t>
            </a:r>
          </a:p>
          <a:p>
            <a:pPr marL="171450" indent="-171450">
              <a:buFont typeface="Arial" panose="020B0604020202020204" pitchFamily="34" charset="0"/>
              <a:buChar char="•"/>
            </a:pPr>
            <a:r>
              <a:rPr lang="de-DE" dirty="0"/>
              <a:t>HP ist der Hauptpunkt, er entsteht dort, wo die Hauptachse die Bildebene schneidet</a:t>
            </a:r>
          </a:p>
          <a:p>
            <a:pPr marL="171450" indent="-171450">
              <a:buFont typeface="Arial" panose="020B0604020202020204" pitchFamily="34" charset="0"/>
              <a:buChar char="•"/>
            </a:pPr>
            <a:r>
              <a:rPr lang="de-DE" dirty="0"/>
              <a:t>M ist ein 3D-Objektpunkt in Raum </a:t>
            </a:r>
          </a:p>
          <a:p>
            <a:pPr marL="171450" indent="-171450">
              <a:buFont typeface="Arial" panose="020B0604020202020204" pitchFamily="34" charset="0"/>
              <a:buChar char="•"/>
            </a:pPr>
            <a:r>
              <a:rPr lang="de-DE" dirty="0"/>
              <a:t>m ist der von M auf die Bildebene projizierte 2D Bildpunkt</a:t>
            </a:r>
          </a:p>
          <a:p>
            <a:pPr marL="171450" indent="-171450">
              <a:buFont typeface="Arial" panose="020B0604020202020204" pitchFamily="34" charset="0"/>
              <a:buChar char="•"/>
            </a:pPr>
            <a:r>
              <a:rPr lang="de-DE" dirty="0"/>
              <a:t>O ist das Weltkoordinatensystem</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Insgesamt werden vier Koordiantensysteme für die Transformation eines 3D-Objektpunktes zu einem 2D-Bildpunkt durchlaufen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Das Weltkoordinatensystem O in mm</a:t>
            </a:r>
          </a:p>
          <a:p>
            <a:pPr marL="171450" indent="-171450">
              <a:buFont typeface="Arial" panose="020B0604020202020204" pitchFamily="34" charset="0"/>
              <a:buChar char="•"/>
            </a:pPr>
            <a:r>
              <a:rPr lang="de-DE" dirty="0"/>
              <a:t>Das Kamerakoordinatensystem C in mm</a:t>
            </a:r>
          </a:p>
          <a:p>
            <a:pPr marL="171450" indent="-171450">
              <a:buFont typeface="Arial" panose="020B0604020202020204" pitchFamily="34" charset="0"/>
              <a:buChar char="•"/>
            </a:pPr>
            <a:r>
              <a:rPr lang="de-DE" dirty="0"/>
              <a:t>Das Bildebenenkoordinatensystem I in mm</a:t>
            </a:r>
          </a:p>
          <a:p>
            <a:pPr marL="171450" indent="-171450">
              <a:buFont typeface="Arial" panose="020B0604020202020204" pitchFamily="34" charset="0"/>
              <a:buChar char="•"/>
            </a:pPr>
            <a:r>
              <a:rPr lang="de-DE" dirty="0"/>
              <a:t>Das Sensorkoordinatensytem S in px, ist an die Sensorelemente des Sensors angepasst</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Bei einer Szenenrekonstruktion durch einen Stereoaufbau, werden zwei Kameras benötigt. </a:t>
            </a:r>
          </a:p>
          <a:p>
            <a:pPr marL="171450" indent="-171450">
              <a:buFont typeface="Arial" panose="020B0604020202020204" pitchFamily="34" charset="0"/>
              <a:buChar char="•"/>
            </a:pPr>
            <a:r>
              <a:rPr lang="de-DE" dirty="0"/>
              <a:t>Es muss bekannt sein, wie diese </a:t>
            </a:r>
          </a:p>
          <a:p>
            <a:pPr marL="171450" indent="-171450">
              <a:buFont typeface="Arial" panose="020B0604020202020204" pitchFamily="34" charset="0"/>
              <a:buChar char="•"/>
            </a:pPr>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8</a:t>
            </a:fld>
            <a:endParaRPr lang="de-DE"/>
          </a:p>
        </p:txBody>
      </p:sp>
    </p:spTree>
    <p:extLst>
      <p:ext uri="{BB962C8B-B14F-4D97-AF65-F5344CB8AC3E}">
        <p14:creationId xmlns:p14="http://schemas.microsoft.com/office/powerpoint/2010/main" val="283694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Sagen das R = D^T ist, also die Transponierte</a:t>
            </a:r>
          </a:p>
          <a:p>
            <a:endParaRPr lang="de-DE" dirty="0"/>
          </a:p>
          <a:p>
            <a:r>
              <a:rPr lang="de-DE" dirty="0"/>
              <a:t>Extrinsische Kameraparameter:</a:t>
            </a:r>
          </a:p>
          <a:p>
            <a:endParaRPr lang="de-DE" dirty="0"/>
          </a:p>
          <a:p>
            <a:pPr marL="171450" indent="-171450">
              <a:buFont typeface="Arial" panose="020B0604020202020204" pitchFamily="34" charset="0"/>
              <a:buChar char="•"/>
            </a:pPr>
            <a:r>
              <a:rPr lang="de-DE" dirty="0"/>
              <a:t>Die Rotation und Position einer Kamera im Raum werden als extrinsische Kameraparameter bezeichnet</a:t>
            </a:r>
          </a:p>
          <a:p>
            <a:pPr marL="171450" indent="-171450">
              <a:buFont typeface="Arial" panose="020B0604020202020204" pitchFamily="34" charset="0"/>
              <a:buChar char="•"/>
            </a:pPr>
            <a:r>
              <a:rPr lang="de-DE" dirty="0"/>
              <a:t>Sie können in einer 3x4 Matrix zusammengefasst werden</a:t>
            </a:r>
          </a:p>
          <a:p>
            <a:pPr marL="171450" indent="-171450">
              <a:buFont typeface="Arial" panose="020B0604020202020204" pitchFamily="34" charset="0"/>
              <a:buChar char="•"/>
            </a:pPr>
            <a:r>
              <a:rPr lang="de-DE" dirty="0"/>
              <a:t>Diese ergibt sich aus einer 3x3 Rotationsmatrix und einer 3x4 Translationsmatrix</a:t>
            </a:r>
          </a:p>
          <a:p>
            <a:pPr marL="171450" indent="-171450">
              <a:buFont typeface="Arial" panose="020B0604020202020204" pitchFamily="34" charset="0"/>
              <a:buChar char="•"/>
            </a:pPr>
            <a:r>
              <a:rPr lang="de-DE" dirty="0"/>
              <a:t>Beschreibt die relative Position von Kamera 2 zu Kamera 1</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9</a:t>
            </a:fld>
            <a:endParaRPr lang="de-DE"/>
          </a:p>
        </p:txBody>
      </p:sp>
    </p:spTree>
    <p:extLst>
      <p:ext uri="{BB962C8B-B14F-4D97-AF65-F5344CB8AC3E}">
        <p14:creationId xmlns:p14="http://schemas.microsoft.com/office/powerpoint/2010/main" val="397370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Vorraussetzung ist, dass die intrinsischen Kameraparameter bekannt sind.</a:t>
            </a:r>
          </a:p>
          <a:p>
            <a:endParaRPr lang="de-DE" dirty="0"/>
          </a:p>
          <a:p>
            <a:r>
              <a:rPr lang="de-DE" dirty="0"/>
              <a:t>Was versteht man unter intrinsischen Kameraparametern</a:t>
            </a:r>
          </a:p>
          <a:p>
            <a:endParaRPr lang="de-DE" dirty="0"/>
          </a:p>
          <a:p>
            <a:pPr marL="171450" indent="-171450">
              <a:buFont typeface="Arial" panose="020B0604020202020204" pitchFamily="34" charset="0"/>
              <a:buChar char="•"/>
            </a:pPr>
            <a:r>
              <a:rPr lang="de-DE" dirty="0"/>
              <a:t>Intrinsische Kameraparameter werden in einer Kamermatrix zusammengefasst</a:t>
            </a:r>
          </a:p>
          <a:p>
            <a:pPr marL="171450" indent="-171450">
              <a:buFont typeface="Arial" panose="020B0604020202020204" pitchFamily="34" charset="0"/>
              <a:buChar char="•"/>
            </a:pPr>
            <a:r>
              <a:rPr lang="de-DE" dirty="0"/>
              <a:t>K0 ist die vereinfachte Kameramatrix </a:t>
            </a:r>
          </a:p>
          <a:p>
            <a:pPr marL="628650" lvl="1" indent="-171450">
              <a:buFont typeface="Arial" panose="020B0604020202020204" pitchFamily="34" charset="0"/>
              <a:buChar char="•"/>
            </a:pPr>
            <a:r>
              <a:rPr lang="de-DE" dirty="0"/>
              <a:t>Ist in mm gegeben und beschreibt die projektion auf das Bildebenekoordinatensystem</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10</a:t>
            </a:fld>
            <a:endParaRPr lang="de-DE"/>
          </a:p>
        </p:txBody>
      </p:sp>
    </p:spTree>
    <p:extLst>
      <p:ext uri="{BB962C8B-B14F-4D97-AF65-F5344CB8AC3E}">
        <p14:creationId xmlns:p14="http://schemas.microsoft.com/office/powerpoint/2010/main" val="1279147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r>
              <a:rPr lang="de-DE" dirty="0"/>
              <a:t>Hier vllt die Frage aufstellen, ist eine Projektionsmatrix auch eine projketionsmatrix??</a:t>
            </a:r>
          </a:p>
          <a:p>
            <a:endParaRPr lang="de-DE" dirty="0"/>
          </a:p>
          <a:p>
            <a:r>
              <a:rPr lang="de-DE" dirty="0"/>
              <a:t>Übergang zur Epipolargeometrie finden</a:t>
            </a:r>
          </a:p>
          <a:p>
            <a:endParaRPr lang="de-DE" dirty="0"/>
          </a:p>
          <a:p>
            <a:pPr marL="171450" indent="-171450">
              <a:buFont typeface="Arial" panose="020B0604020202020204" pitchFamily="34" charset="0"/>
              <a:buChar char="•"/>
            </a:pPr>
            <a:r>
              <a:rPr lang="de-DE" dirty="0"/>
              <a:t>Um 3D-Objektpunkte aus 3D-Bildpunkten in Stereoskopischen aufnahmen rekonstruieren zu können, muss eine Abbildungsvorschrift für diese gefunden werden. </a:t>
            </a:r>
          </a:p>
          <a:p>
            <a:pPr marL="171450" indent="-171450">
              <a:buFont typeface="Arial" panose="020B0604020202020204" pitchFamily="34" charset="0"/>
              <a:buChar char="•"/>
            </a:pPr>
            <a:r>
              <a:rPr lang="de-DE" dirty="0"/>
              <a:t>Die sogenannte Epipolargeometrie fässt die geltenden Abbildungungsvorschriften in der sogennanten Fundamentalmatrix und der essentiellen Matrix zusammen </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11</a:t>
            </a:fld>
            <a:endParaRPr lang="de-DE"/>
          </a:p>
        </p:txBody>
      </p:sp>
    </p:spTree>
    <p:extLst>
      <p:ext uri="{BB962C8B-B14F-4D97-AF65-F5344CB8AC3E}">
        <p14:creationId xmlns:p14="http://schemas.microsoft.com/office/powerpoint/2010/main" val="2639716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Für Bilder von komplexeren, dreidimensionalen Objekten, bei denen die Punkte auf verschiedenen Ebenen im Raum liegen kann auf geometrische Bedingugnen zurückgegriffen werden um die Abbildungsvorschriften zwischen den Bildern auszunutzen und die Kameraparameter beider Kameras zu bestimmen.</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Es werden hier einigegeometrische Definitionen eingeführt, um die danach folgende mathematische Herleitung genauer zu verstehen.</a:t>
            </a:r>
          </a:p>
          <a:p>
            <a:pPr marL="171450" indent="-171450">
              <a:buFont typeface="Arial" panose="020B0604020202020204" pitchFamily="34" charset="0"/>
              <a:buChar char="•"/>
            </a:pPr>
            <a:r>
              <a:rPr lang="de-DE" dirty="0"/>
              <a:t>M ist ein 3D-Objektpunkt im Raum</a:t>
            </a:r>
          </a:p>
          <a:p>
            <a:pPr marL="171450" indent="-171450">
              <a:buFont typeface="Arial" panose="020B0604020202020204" pitchFamily="34" charset="0"/>
              <a:buChar char="•"/>
            </a:pPr>
            <a:r>
              <a:rPr lang="de-DE" dirty="0"/>
              <a:t>m_tau und m‘_tau‘ sind die jeweiligen Projektionen von M auf den Bildebenen. </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Die oben beschriebene Gleichung definiert das Dreieck welches die sogenannte Epipolarebene aufspannt.</a:t>
            </a:r>
          </a:p>
          <a:p>
            <a:pPr marL="171450" indent="-171450">
              <a:buFont typeface="Arial" panose="020B0604020202020204" pitchFamily="34" charset="0"/>
              <a:buChar char="•"/>
            </a:pPr>
            <a:r>
              <a:rPr lang="de-DE" dirty="0"/>
              <a:t>Die Schnittpunkte der Basislinie welche die Kamerzentren C und C‘ verbindet, mit der jeweiligen BildebeneI und I‘ werden als Epipole e und e‘ bezeichnet</a:t>
            </a:r>
          </a:p>
          <a:p>
            <a:pPr marL="171450" indent="-171450">
              <a:buFont typeface="Arial" panose="020B0604020202020204" pitchFamily="34" charset="0"/>
              <a:buChar char="•"/>
            </a:pPr>
            <a:r>
              <a:rPr lang="de-DE" dirty="0"/>
              <a:t>Die Schnittgerade der Epipolarebene mit I und I‘ bilden die sogenannten Epipolarlinien l und l‘</a:t>
            </a:r>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a:p>
            <a:pPr marL="171450" indent="-171450">
              <a:buFont typeface="Arial" panose="020B0604020202020204" pitchFamily="34" charset="0"/>
              <a:buChar char="•"/>
            </a:pPr>
            <a:r>
              <a:rPr lang="de-DE" dirty="0"/>
              <a:t>HIER NOCH GENAUER DIE BESCHREIBUNG EINFÜGEN</a:t>
            </a:r>
          </a:p>
          <a:p>
            <a:endParaRPr lang="de-DE" dirty="0"/>
          </a:p>
          <a:p>
            <a:pPr marL="171450"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C und C0 sind die Projektionszentren zweier Kameras. Beide Kameras besitzen jeweils eine Bildebene. Die Basislinie verbindet die Projektionszentren der Kameras. Die Punkte an welchen die Basislinie die Bildebenen schneidet werden als Epipole e und</a:t>
            </a:r>
          </a:p>
          <a:p>
            <a:r>
              <a:rPr lang="de-DE" sz="1200" b="0" i="0" u="none" strike="noStrike" kern="1200" baseline="0" dirty="0">
                <a:solidFill>
                  <a:schemeClr val="tx1"/>
                </a:solidFill>
                <a:latin typeface="Arial" charset="0"/>
                <a:ea typeface="ＭＳ Ｐゴシック" pitchFamily="-112" charset="-128"/>
                <a:cs typeface="+mn-cs"/>
              </a:rPr>
              <a:t>e0 bezeichnet. Durch einen Epipol verlaufen alle Epipolarlinien des Bildes. M ist der Objektpunkt im 3D-Raum und m und m0 0 sind die jeweiligen Abbildungen dieses Punktes auf den Bildebenen. Die Verbindungsvektoren zwischen C; C0 und M bilden die sogenannte Epipolarebene</a:t>
            </a:r>
          </a:p>
          <a:p>
            <a:endParaRPr lang="de-DE" sz="1200" b="0" i="0" u="none" strike="noStrike" kern="1200" baseline="0" dirty="0">
              <a:solidFill>
                <a:schemeClr val="tx1"/>
              </a:solidFill>
              <a:latin typeface="Arial" charset="0"/>
              <a:ea typeface="ＭＳ Ｐゴシック" pitchFamily="-112" charset="-128"/>
              <a:cs typeface="+mn-cs"/>
            </a:endParaRPr>
          </a:p>
          <a:p>
            <a:pPr marL="171450" indent="-171450" algn="l">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Gleichung der Epipolarebene erklären</a:t>
            </a:r>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12</a:t>
            </a:fld>
            <a:endParaRPr lang="de-DE"/>
          </a:p>
        </p:txBody>
      </p:sp>
    </p:spTree>
    <p:extLst>
      <p:ext uri="{BB962C8B-B14F-4D97-AF65-F5344CB8AC3E}">
        <p14:creationId xmlns:p14="http://schemas.microsoft.com/office/powerpoint/2010/main" val="432790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13.06.2018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13.06.2018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13.06.2018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13.06.2018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13.06.2018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3"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4"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13.06.2018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p:txBody>
          <a:bodyPr/>
          <a:lstStyle/>
          <a:p>
            <a:pPr>
              <a:defRPr/>
            </a:pPr>
            <a:r>
              <a:rPr lang="de-DE" dirty="0"/>
              <a:t>4.7.2018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 </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32823" y="809940"/>
            <a:ext cx="9144000" cy="2387600"/>
          </a:xfrm>
          <a:prstGeom prst="rect">
            <a:avLst/>
          </a:prstGeom>
          <a:noFill/>
          <a:ln w="9525">
            <a:noFill/>
            <a:miter lim="800000"/>
            <a:headEnd/>
            <a:tailEnd/>
          </a:ln>
        </p:spPr>
        <p:txBody>
          <a:bodyPr vert="horz" wrap="square" lIns="0" tIns="0" rIns="0" bIns="0" numCol="1" anchor="ctr" anchorCtr="0" compatLnSpc="1">
            <a:prstTxWarp prst="textNoShape">
              <a:avLst/>
            </a:prstTxWarp>
            <a:normAutofit fontScale="97500"/>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u="none" kern="0" dirty="0">
                <a:latin typeface="Calibri (Body)"/>
              </a:rPr>
              <a:t>Szenenrekonstruktion und Kamerakalibrierung </a:t>
            </a:r>
          </a:p>
          <a:p>
            <a:pPr algn="ctr">
              <a:lnSpc>
                <a:spcPct val="100000"/>
              </a:lnSpc>
            </a:pPr>
            <a:r>
              <a:rPr lang="de-DE" u="none" kern="0" dirty="0">
                <a:latin typeface="Calibri (Body)"/>
              </a:rPr>
              <a:t>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21594" y="3481826"/>
            <a:ext cx="9144000" cy="1655762"/>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gn="ctr">
              <a:lnSpc>
                <a:spcPct val="100000"/>
              </a:lnSpc>
            </a:pPr>
            <a:r>
              <a:rPr lang="de-DE" u="none" kern="0" dirty="0">
                <a:latin typeface="Calibri (Body)"/>
              </a:rPr>
              <a:t>Disposition der Masterthesis </a:t>
            </a:r>
          </a:p>
          <a:p>
            <a:pPr algn="ctr">
              <a:lnSpc>
                <a:spcPct val="100000"/>
              </a:lnSpc>
            </a:pPr>
            <a:r>
              <a:rPr lang="de-DE" u="none" kern="0" dirty="0">
                <a:latin typeface="Calibri (Body)"/>
              </a:rPr>
              <a:t>Anja Kretschmer MIM</a:t>
            </a:r>
          </a:p>
          <a:p>
            <a:pPr algn="ctr">
              <a:lnSpc>
                <a:spcPct val="100000"/>
              </a:lnSpc>
            </a:pPr>
            <a:r>
              <a:rPr lang="de-DE" u="none" kern="0" dirty="0">
                <a:latin typeface="Calibri (Body)"/>
              </a:rPr>
              <a:t>Mtr Nr:</a:t>
            </a:r>
          </a:p>
          <a:p>
            <a:pPr algn="ctr">
              <a:lnSpc>
                <a:spcPct val="100000"/>
              </a:lnSpc>
            </a:pPr>
            <a:r>
              <a:rPr lang="de-DE" u="none" kern="0" dirty="0">
                <a:latin typeface="Calibri (Body)"/>
              </a:rPr>
              <a:t>4.7.2018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9D3FA9-73A3-4E1E-9E19-264850674595}"/>
              </a:ext>
            </a:extLst>
          </p:cNvPr>
          <p:cNvPicPr>
            <a:picLocks noChangeAspect="1"/>
          </p:cNvPicPr>
          <p:nvPr/>
        </p:nvPicPr>
        <p:blipFill rotWithShape="1">
          <a:blip r:embed="rId3">
            <a:extLst>
              <a:ext uri="{28A0092B-C50C-407E-A947-70E740481C1C}">
                <a14:useLocalDpi xmlns:a14="http://schemas.microsoft.com/office/drawing/2010/main" val="0"/>
              </a:ext>
            </a:extLst>
          </a:blip>
          <a:srcRect b="10834"/>
          <a:stretch/>
        </p:blipFill>
        <p:spPr>
          <a:xfrm>
            <a:off x="0" y="2086122"/>
            <a:ext cx="7256227" cy="3714604"/>
          </a:xfrm>
          <a:prstGeom prst="rect">
            <a:avLst/>
          </a:prstGeom>
        </p:spPr>
      </p:pic>
      <p:sp>
        <p:nvSpPr>
          <p:cNvPr id="6" name="Slide Number Placeholder 5">
            <a:extLst>
              <a:ext uri="{FF2B5EF4-FFF2-40B4-BE49-F238E27FC236}">
                <a16:creationId xmlns:a16="http://schemas.microsoft.com/office/drawing/2014/main" id="{C07D7289-D5EB-4DD0-85B8-61CCCE83DE1D}"/>
              </a:ext>
            </a:extLst>
          </p:cNvPr>
          <p:cNvSpPr>
            <a:spLocks noGrp="1"/>
          </p:cNvSpPr>
          <p:nvPr>
            <p:ph type="sldNum" sz="quarter" idx="12"/>
          </p:nvPr>
        </p:nvSpPr>
        <p:spPr/>
        <p:txBody>
          <a:bodyPr/>
          <a:lstStyle/>
          <a:p>
            <a:pPr>
              <a:defRPr/>
            </a:pPr>
            <a:fld id="{944B4367-9E0C-405E-84D6-0F55A4E33EA1}" type="slidenum">
              <a:rPr lang="de-DE" smtClean="0"/>
              <a:pPr>
                <a:defRPr/>
              </a:pPr>
              <a:t>10</a:t>
            </a:fld>
            <a:endParaRPr lang="de-DE" dirty="0"/>
          </a:p>
        </p:txBody>
      </p:sp>
      <p:sp>
        <p:nvSpPr>
          <p:cNvPr id="7" name="Content Placeholder 14">
            <a:extLst>
              <a:ext uri="{FF2B5EF4-FFF2-40B4-BE49-F238E27FC236}">
                <a16:creationId xmlns:a16="http://schemas.microsoft.com/office/drawing/2014/main" id="{B3F91212-9D5A-43FC-9AF0-812B0EC2D5A0}"/>
              </a:ext>
            </a:extLst>
          </p:cNvPr>
          <p:cNvSpPr>
            <a:spLocks noGrp="1"/>
          </p:cNvSpPr>
          <p:nvPr>
            <p:ph idx="1"/>
          </p:nvPr>
        </p:nvSpPr>
        <p:spPr>
          <a:xfrm>
            <a:off x="511658" y="1019481"/>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Die intrinsische Kameraparameter werden als bekannt vorrausgesetzt</a:t>
            </a:r>
            <a:endParaRPr lang="de-DE" sz="2400" b="1" dirty="0">
              <a:latin typeface="Calibri (Body)"/>
              <a:cs typeface="Arial" panose="020B0604020202020204" pitchFamily="34" charset="0"/>
            </a:endParaRPr>
          </a:p>
          <a:p>
            <a:endParaRPr lang="de-DE" dirty="0"/>
          </a:p>
        </p:txBody>
      </p:sp>
      <p:pic>
        <p:nvPicPr>
          <p:cNvPr id="12" name="Picture 11">
            <a:extLst>
              <a:ext uri="{FF2B5EF4-FFF2-40B4-BE49-F238E27FC236}">
                <a16:creationId xmlns:a16="http://schemas.microsoft.com/office/drawing/2014/main" id="{AEF7D2EB-B597-4554-A9F3-E11C87FE0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211" y="2181638"/>
            <a:ext cx="1580952" cy="857143"/>
          </a:xfrm>
          <a:prstGeom prst="rect">
            <a:avLst/>
          </a:prstGeom>
        </p:spPr>
      </p:pic>
      <p:pic>
        <p:nvPicPr>
          <p:cNvPr id="14" name="Picture 13">
            <a:extLst>
              <a:ext uri="{FF2B5EF4-FFF2-40B4-BE49-F238E27FC236}">
                <a16:creationId xmlns:a16="http://schemas.microsoft.com/office/drawing/2014/main" id="{DFA35F6D-6493-45D7-8CC3-C550D10464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2353" y="3355177"/>
            <a:ext cx="2466667" cy="857143"/>
          </a:xfrm>
          <a:prstGeom prst="rect">
            <a:avLst/>
          </a:prstGeom>
        </p:spPr>
      </p:pic>
      <p:sp>
        <p:nvSpPr>
          <p:cNvPr id="15" name="Footer Placeholder 4">
            <a:extLst>
              <a:ext uri="{FF2B5EF4-FFF2-40B4-BE49-F238E27FC236}">
                <a16:creationId xmlns:a16="http://schemas.microsoft.com/office/drawing/2014/main" id="{B7A318B8-CF05-4679-B136-12C5353044C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9" name="Datumsplatzhalter 1">
            <a:extLst>
              <a:ext uri="{FF2B5EF4-FFF2-40B4-BE49-F238E27FC236}">
                <a16:creationId xmlns:a16="http://schemas.microsoft.com/office/drawing/2014/main" id="{88B50DCC-437C-4B3A-9BBC-03A29648269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2899853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F67E053-2D25-4BF9-B440-003C299D46BB}"/>
              </a:ext>
            </a:extLst>
          </p:cNvPr>
          <p:cNvSpPr>
            <a:spLocks noGrp="1"/>
          </p:cNvSpPr>
          <p:nvPr>
            <p:ph type="sldNum" sz="quarter" idx="12"/>
          </p:nvPr>
        </p:nvSpPr>
        <p:spPr/>
        <p:txBody>
          <a:bodyPr/>
          <a:lstStyle/>
          <a:p>
            <a:pPr>
              <a:defRPr/>
            </a:pPr>
            <a:fld id="{944B4367-9E0C-405E-84D6-0F55A4E33EA1}" type="slidenum">
              <a:rPr lang="de-DE" smtClean="0"/>
              <a:pPr>
                <a:defRPr/>
              </a:pPr>
              <a:t>11</a:t>
            </a:fld>
            <a:endParaRPr lang="de-DE" dirty="0"/>
          </a:p>
        </p:txBody>
      </p:sp>
      <p:pic>
        <p:nvPicPr>
          <p:cNvPr id="9" name="Picture 8">
            <a:extLst>
              <a:ext uri="{FF2B5EF4-FFF2-40B4-BE49-F238E27FC236}">
                <a16:creationId xmlns:a16="http://schemas.microsoft.com/office/drawing/2014/main" id="{2EA4C38F-4A32-4F8F-9F62-D724D0F7F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7854" y="3232492"/>
            <a:ext cx="2628292" cy="393016"/>
          </a:xfrm>
          <a:prstGeom prst="rect">
            <a:avLst/>
          </a:prstGeom>
        </p:spPr>
      </p:pic>
      <p:sp>
        <p:nvSpPr>
          <p:cNvPr id="10" name="Footer Placeholder 4">
            <a:extLst>
              <a:ext uri="{FF2B5EF4-FFF2-40B4-BE49-F238E27FC236}">
                <a16:creationId xmlns:a16="http://schemas.microsoft.com/office/drawing/2014/main" id="{0DE015CE-205D-4867-8FC6-4E431828BF46}"/>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9CBA15EF-4B11-4A0C-B07C-E3C7F9C40300}"/>
                  </a:ext>
                </a:extLst>
              </p:cNvPr>
              <p:cNvSpPr>
                <a:spLocks noGrp="1"/>
              </p:cNvSpPr>
              <p:nvPr>
                <p:ph idx="1"/>
              </p:nvPr>
            </p:nvSpPr>
            <p:spPr>
              <a:xfrm>
                <a:off x="527591" y="1052736"/>
                <a:ext cx="7212761" cy="1656184"/>
              </a:xfrm>
            </p:spPr>
            <p:txBody>
              <a:bodyPr/>
              <a:lstStyle/>
              <a:p>
                <a:pPr>
                  <a:buFont typeface="Arial" panose="020B0604020202020204" pitchFamily="34" charset="0"/>
                  <a:buChar char="•"/>
                </a:pPr>
                <a:r>
                  <a:rPr lang="de-DE" sz="2400" dirty="0">
                    <a:latin typeface="Calibri (Body)"/>
                    <a:cs typeface="Arial" panose="020B0604020202020204" pitchFamily="34" charset="0"/>
                  </a:rPr>
                  <a:t>Die Projektion eines 3D-Bildpunktes auf einen 2D-Sensor wird mit der Projektionsmatrix </a:t>
                </a:r>
                <a14:m>
                  <m:oMath xmlns:m="http://schemas.openxmlformats.org/officeDocument/2006/math">
                    <m:r>
                      <a:rPr lang="de-DE" sz="2400" b="0" i="1" smtClean="0">
                        <a:latin typeface="Cambria Math" panose="02040503050406030204" pitchFamily="18" charset="0"/>
                        <a:cs typeface="Arial" panose="020B0604020202020204" pitchFamily="34" charset="0"/>
                      </a:rPr>
                      <m:t>𝑃</m:t>
                    </m:r>
                  </m:oMath>
                </a14:m>
                <a:r>
                  <a:rPr lang="de-DE" sz="2400" dirty="0"/>
                  <a:t> </a:t>
                </a:r>
                <a:r>
                  <a:rPr lang="de-DE" sz="2400" dirty="0">
                    <a:latin typeface="Calibri (Body)"/>
                  </a:rPr>
                  <a:t>beschrieben.</a:t>
                </a:r>
              </a:p>
              <a:p>
                <a:pPr>
                  <a:buFont typeface="Arial" panose="020B0604020202020204" pitchFamily="34" charset="0"/>
                  <a:buChar char="•"/>
                </a:pPr>
                <a:r>
                  <a:rPr lang="de-DE" sz="2400" dirty="0">
                    <a:latin typeface="Calibri (Body)"/>
                  </a:rPr>
                  <a:t>Diese setzt sich aus den intrinsischen und extrinsischen Kameraparametern zusammen.</a:t>
                </a:r>
              </a:p>
            </p:txBody>
          </p:sp>
        </mc:Choice>
        <mc:Fallback>
          <p:sp>
            <p:nvSpPr>
              <p:cNvPr id="11" name="Content Placeholder 2">
                <a:extLst>
                  <a:ext uri="{FF2B5EF4-FFF2-40B4-BE49-F238E27FC236}">
                    <a16:creationId xmlns:a16="http://schemas.microsoft.com/office/drawing/2014/main" id="{9CBA15EF-4B11-4A0C-B07C-E3C7F9C40300}"/>
                  </a:ext>
                </a:extLst>
              </p:cNvPr>
              <p:cNvSpPr>
                <a:spLocks noGrp="1" noRot="1" noChangeAspect="1" noMove="1" noResize="1" noEditPoints="1" noAdjustHandles="1" noChangeArrowheads="1" noChangeShapeType="1" noTextEdit="1"/>
              </p:cNvSpPr>
              <p:nvPr>
                <p:ph idx="1"/>
              </p:nvPr>
            </p:nvSpPr>
            <p:spPr>
              <a:xfrm>
                <a:off x="527591" y="1052736"/>
                <a:ext cx="7212761" cy="1656184"/>
              </a:xfrm>
              <a:blipFill>
                <a:blip r:embed="rId4"/>
                <a:stretch>
                  <a:fillRect l="-2451" t="-5904" r="-2790" b="-4059"/>
                </a:stretch>
              </a:blipFill>
            </p:spPr>
            <p:txBody>
              <a:bodyPr/>
              <a:lstStyle/>
              <a:p>
                <a:r>
                  <a:rPr lang="de-DE">
                    <a:noFill/>
                  </a:rPr>
                  <a:t> </a:t>
                </a:r>
              </a:p>
            </p:txBody>
          </p:sp>
        </mc:Fallback>
      </mc:AlternateContent>
      <p:sp>
        <p:nvSpPr>
          <p:cNvPr id="7" name="Datumsplatzhalter 1">
            <a:extLst>
              <a:ext uri="{FF2B5EF4-FFF2-40B4-BE49-F238E27FC236}">
                <a16:creationId xmlns:a16="http://schemas.microsoft.com/office/drawing/2014/main" id="{F3961683-4E33-461B-811F-48B267324177}"/>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859777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960D6F-0CEB-422B-A9FC-DEBBFB6972A8}"/>
              </a:ext>
            </a:extLst>
          </p:cNvPr>
          <p:cNvSpPr>
            <a:spLocks noGrp="1"/>
          </p:cNvSpPr>
          <p:nvPr>
            <p:ph type="sldNum" sz="quarter" idx="12"/>
          </p:nvPr>
        </p:nvSpPr>
        <p:spPr/>
        <p:txBody>
          <a:bodyPr/>
          <a:lstStyle/>
          <a:p>
            <a:pPr>
              <a:defRPr/>
            </a:pPr>
            <a:fld id="{944B4367-9E0C-405E-84D6-0F55A4E33EA1}" type="slidenum">
              <a:rPr lang="de-DE" smtClean="0"/>
              <a:pPr>
                <a:defRPr/>
              </a:pPr>
              <a:t>12</a:t>
            </a:fld>
            <a:endParaRPr lang="de-DE" dirty="0"/>
          </a:p>
        </p:txBody>
      </p:sp>
      <p:sp>
        <p:nvSpPr>
          <p:cNvPr id="9" name="Title 1">
            <a:extLst>
              <a:ext uri="{FF2B5EF4-FFF2-40B4-BE49-F238E27FC236}">
                <a16:creationId xmlns:a16="http://schemas.microsoft.com/office/drawing/2014/main" id="{4FF353FF-55F3-441A-8E6C-CE0FF626C67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dirty="0">
                <a:latin typeface="Calibri (Body)"/>
              </a:rPr>
              <a:t>Epipolargeometrie</a:t>
            </a:r>
          </a:p>
        </p:txBody>
      </p:sp>
      <p:pic>
        <p:nvPicPr>
          <p:cNvPr id="11" name="Picture 10">
            <a:extLst>
              <a:ext uri="{FF2B5EF4-FFF2-40B4-BE49-F238E27FC236}">
                <a16:creationId xmlns:a16="http://schemas.microsoft.com/office/drawing/2014/main" id="{D54ED188-CD91-4B2E-B571-3820E5ED0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196465"/>
            <a:ext cx="7920880" cy="3130857"/>
          </a:xfrm>
          <a:prstGeom prst="rect">
            <a:avLst/>
          </a:prstGeom>
        </p:spPr>
      </p:pic>
      <p:sp>
        <p:nvSpPr>
          <p:cNvPr id="12" name="Footer Placeholder 4">
            <a:extLst>
              <a:ext uri="{FF2B5EF4-FFF2-40B4-BE49-F238E27FC236}">
                <a16:creationId xmlns:a16="http://schemas.microsoft.com/office/drawing/2014/main" id="{6DB708A9-4570-4A7C-B015-D7C656456B7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B26DABAC-05C3-4C32-A8C0-0478989B8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925" y="4303472"/>
            <a:ext cx="5748149" cy="1120402"/>
          </a:xfrm>
          <a:prstGeom prst="rect">
            <a:avLst/>
          </a:prstGeom>
        </p:spPr>
      </p:pic>
      <p:sp>
        <p:nvSpPr>
          <p:cNvPr id="8" name="Datumsplatzhalter 1">
            <a:extLst>
              <a:ext uri="{FF2B5EF4-FFF2-40B4-BE49-F238E27FC236}">
                <a16:creationId xmlns:a16="http://schemas.microsoft.com/office/drawing/2014/main" id="{FE940788-1C57-42FB-B3B4-7850DFB3F13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7703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2870EA-4817-4743-BAEF-0720C6E681D6}"/>
              </a:ext>
            </a:extLst>
          </p:cNvPr>
          <p:cNvSpPr>
            <a:spLocks noGrp="1"/>
          </p:cNvSpPr>
          <p:nvPr>
            <p:ph type="dt" sz="half" idx="10"/>
          </p:nvPr>
        </p:nvSpPr>
        <p:spPr/>
        <p:txBody>
          <a:bodyPr/>
          <a:lstStyle/>
          <a:p>
            <a:pPr>
              <a:defRPr/>
            </a:pPr>
            <a:fld id="{1736E8CA-6C78-491A-BA5E-FD2FB36D22E0}" type="datetime1">
              <a:rPr lang="de-DE" smtClean="0"/>
              <a:pPr>
                <a:defRPr/>
              </a:pPr>
              <a:t>13.06.2018</a:t>
            </a:fld>
            <a:endParaRPr lang="de-DE" dirty="0"/>
          </a:p>
        </p:txBody>
      </p:sp>
      <p:sp>
        <p:nvSpPr>
          <p:cNvPr id="6" name="Slide Number Placeholder 5">
            <a:extLst>
              <a:ext uri="{FF2B5EF4-FFF2-40B4-BE49-F238E27FC236}">
                <a16:creationId xmlns:a16="http://schemas.microsoft.com/office/drawing/2014/main" id="{31CF986A-B9AC-40A6-AD21-1E6738E208FF}"/>
              </a:ext>
            </a:extLst>
          </p:cNvPr>
          <p:cNvSpPr>
            <a:spLocks noGrp="1"/>
          </p:cNvSpPr>
          <p:nvPr>
            <p:ph type="sldNum" sz="quarter" idx="12"/>
          </p:nvPr>
        </p:nvSpPr>
        <p:spPr/>
        <p:txBody>
          <a:bodyPr/>
          <a:lstStyle/>
          <a:p>
            <a:pPr>
              <a:defRPr/>
            </a:pPr>
            <a:fld id="{944B4367-9E0C-405E-84D6-0F55A4E33EA1}" type="slidenum">
              <a:rPr lang="de-DE" smtClean="0"/>
              <a:pPr>
                <a:defRPr/>
              </a:pPr>
              <a:t>13</a:t>
            </a:fld>
            <a:endParaRPr lang="de-DE" dirty="0"/>
          </a:p>
        </p:txBody>
      </p:sp>
      <p:pic>
        <p:nvPicPr>
          <p:cNvPr id="8" name="Picture 7">
            <a:extLst>
              <a:ext uri="{FF2B5EF4-FFF2-40B4-BE49-F238E27FC236}">
                <a16:creationId xmlns:a16="http://schemas.microsoft.com/office/drawing/2014/main" id="{AC384A3E-F16C-4887-A729-2FF292D01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78" y="1052736"/>
            <a:ext cx="5688682" cy="3681186"/>
          </a:xfrm>
          <a:prstGeom prst="rect">
            <a:avLst/>
          </a:prstGeom>
        </p:spPr>
      </p:pic>
      <p:sp>
        <p:nvSpPr>
          <p:cNvPr id="9" name="Footer Placeholder 4">
            <a:extLst>
              <a:ext uri="{FF2B5EF4-FFF2-40B4-BE49-F238E27FC236}">
                <a16:creationId xmlns:a16="http://schemas.microsoft.com/office/drawing/2014/main" id="{9BC63835-4E51-40C3-B9D7-69FDE37938BD}"/>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D89DF64-A7CE-4902-91D3-1A6257B4AEC7}"/>
                  </a:ext>
                </a:extLst>
              </p:cNvPr>
              <p:cNvSpPr>
                <a:spLocks noGrp="1"/>
              </p:cNvSpPr>
              <p:nvPr>
                <p:ph idx="1"/>
              </p:nvPr>
            </p:nvSpPr>
            <p:spPr>
              <a:xfrm>
                <a:off x="5508104" y="1412776"/>
                <a:ext cx="3489140" cy="4032448"/>
              </a:xfrm>
            </p:spPr>
            <p:txBody>
              <a:bodyPr/>
              <a:lstStyle/>
              <a:p>
                <a:pPr>
                  <a:buFont typeface="Arial" panose="020B0604020202020204" pitchFamily="34" charset="0"/>
                  <a:buChar char="•"/>
                </a:pPr>
                <a:r>
                  <a:rPr lang="de-DE" sz="2400" dirty="0">
                    <a:latin typeface="Calibri (Body)"/>
                    <a:cs typeface="Arial" panose="020B0604020202020204" pitchFamily="34" charset="0"/>
                  </a:rPr>
                  <a:t>Ein Bildpunkt</a:t>
                </a:r>
                <a:r>
                  <a:rPr lang="de-DE" sz="2400" dirty="0">
                    <a:cs typeface="Arial" panose="020B0604020202020204" pitchFamily="34" charset="0"/>
                  </a:rPr>
                  <a:t>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𝑚</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auf der Bildebene wird auf eine Gerade durch </a:t>
                </a:r>
                <a14:m>
                  <m:oMath xmlns:m="http://schemas.openxmlformats.org/officeDocument/2006/math">
                    <m:sSub>
                      <m:sSubPr>
                        <m:ctrlPr>
                          <a:rPr lang="de-DE" sz="2400" b="0" i="1" dirty="0" smtClean="0">
                            <a:latin typeface="Cambria Math" panose="02040503050406030204" pitchFamily="18" charset="0"/>
                            <a:cs typeface="Arial" panose="020B0604020202020204" pitchFamily="34" charset="0"/>
                          </a:rPr>
                        </m:ctrlPr>
                      </m:sSubPr>
                      <m:e>
                        <m:r>
                          <a:rPr lang="de-DE" sz="2400" i="1" dirty="0" smtClean="0">
                            <a:latin typeface="Cambria Math" panose="02040503050406030204" pitchFamily="18" charset="0"/>
                            <a:cs typeface="Arial" panose="020B0604020202020204" pitchFamily="34" charset="0"/>
                          </a:rPr>
                          <m:t>𝑚</m:t>
                        </m:r>
                      </m:e>
                      <m:sub>
                        <m:r>
                          <a:rPr lang="de-DE" sz="2400" b="0" i="1" dirty="0"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und </a:t>
                </a:r>
                <a14:m>
                  <m:oMath xmlns:m="http://schemas.openxmlformats.org/officeDocument/2006/math">
                    <m:r>
                      <a:rPr lang="de-DE" sz="2400" i="1" dirty="0" smtClean="0">
                        <a:latin typeface="Cambria Math" panose="02040503050406030204" pitchFamily="18" charset="0"/>
                        <a:cs typeface="Arial" panose="020B0604020202020204" pitchFamily="34" charset="0"/>
                      </a:rPr>
                      <m:t>𝐶</m:t>
                    </m:r>
                  </m:oMath>
                </a14:m>
                <a:r>
                  <a:rPr lang="de-DE" sz="2400" dirty="0">
                    <a:latin typeface="Calibri (Body)"/>
                    <a:cs typeface="Arial" panose="020B0604020202020204" pitchFamily="34" charset="0"/>
                  </a:rPr>
                  <a:t> abgebildet.</a:t>
                </a:r>
              </a:p>
              <a:p>
                <a:pPr>
                  <a:buFont typeface="Arial" panose="020B0604020202020204" pitchFamily="34" charset="0"/>
                  <a:buChar char="•"/>
                </a:pPr>
                <a:r>
                  <a:rPr lang="de-DE" sz="2400" dirty="0">
                    <a:latin typeface="Calibri (Body)"/>
                    <a:cs typeface="Arial" panose="020B0604020202020204" pitchFamily="34" charset="0"/>
                  </a:rPr>
                  <a:t>Die Gerade stellt alle möglichen Ursprungspunkte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𝑀</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zu </a:t>
                </a:r>
                <a14:m>
                  <m:oMath xmlns:m="http://schemas.openxmlformats.org/officeDocument/2006/math">
                    <m:sSub>
                      <m:sSubPr>
                        <m:ctrlPr>
                          <a:rPr lang="de-DE" sz="2400" b="0" i="1" smtClean="0">
                            <a:latin typeface="Cambria Math" panose="02040503050406030204" pitchFamily="18" charset="0"/>
                            <a:cs typeface="Arial" panose="020B0604020202020204" pitchFamily="34" charset="0"/>
                          </a:rPr>
                        </m:ctrlPr>
                      </m:sSubPr>
                      <m:e>
                        <m:r>
                          <a:rPr lang="de-DE" sz="2400" b="0" i="1" smtClean="0">
                            <a:latin typeface="Cambria Math" panose="02040503050406030204" pitchFamily="18" charset="0"/>
                            <a:cs typeface="Arial" panose="020B0604020202020204" pitchFamily="34" charset="0"/>
                          </a:rPr>
                          <m:t>𝑚</m:t>
                        </m:r>
                      </m:e>
                      <m:sub>
                        <m:r>
                          <a:rPr lang="de-DE" sz="2400" b="0" i="1" smtClean="0">
                            <a:latin typeface="Cambria Math" panose="02040503050406030204" pitchFamily="18" charset="0"/>
                            <a:cs typeface="Arial" panose="020B0604020202020204" pitchFamily="34" charset="0"/>
                          </a:rPr>
                          <m:t>𝑖</m:t>
                        </m:r>
                      </m:sub>
                    </m:sSub>
                  </m:oMath>
                </a14:m>
                <a:r>
                  <a:rPr lang="de-DE" sz="2400" dirty="0">
                    <a:latin typeface="Calibri (Body)"/>
                    <a:cs typeface="Arial" panose="020B0604020202020204" pitchFamily="34" charset="0"/>
                  </a:rPr>
                  <a:t> dar.</a:t>
                </a: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dirty="0"/>
              </a:p>
            </p:txBody>
          </p:sp>
        </mc:Choice>
        <mc:Fallback xmlns="">
          <p:sp>
            <p:nvSpPr>
              <p:cNvPr id="10" name="Content Placeholder 2">
                <a:extLst>
                  <a:ext uri="{FF2B5EF4-FFF2-40B4-BE49-F238E27FC236}">
                    <a16:creationId xmlns:a16="http://schemas.microsoft.com/office/drawing/2014/main" id="{ED89DF64-A7CE-4902-91D3-1A6257B4AEC7}"/>
                  </a:ext>
                </a:extLst>
              </p:cNvPr>
              <p:cNvSpPr>
                <a:spLocks noGrp="1" noRot="1" noChangeAspect="1" noMove="1" noResize="1" noEditPoints="1" noAdjustHandles="1" noChangeArrowheads="1" noChangeShapeType="1" noTextEdit="1"/>
              </p:cNvSpPr>
              <p:nvPr>
                <p:ph idx="1"/>
              </p:nvPr>
            </p:nvSpPr>
            <p:spPr>
              <a:xfrm>
                <a:off x="5508104" y="1412776"/>
                <a:ext cx="3489140" cy="4032448"/>
              </a:xfrm>
              <a:blipFill>
                <a:blip r:embed="rId4"/>
                <a:stretch>
                  <a:fillRect l="-5070" t="-2421" r="-3322"/>
                </a:stretch>
              </a:blipFill>
            </p:spPr>
            <p:txBody>
              <a:bodyPr/>
              <a:lstStyle/>
              <a:p>
                <a:r>
                  <a:rPr lang="de-DE">
                    <a:noFill/>
                  </a:rPr>
                  <a:t> </a:t>
                </a:r>
              </a:p>
            </p:txBody>
          </p:sp>
        </mc:Fallback>
      </mc:AlternateContent>
    </p:spTree>
    <p:extLst>
      <p:ext uri="{BB962C8B-B14F-4D97-AF65-F5344CB8AC3E}">
        <p14:creationId xmlns:p14="http://schemas.microsoft.com/office/powerpoint/2010/main" val="747325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DFDE0C2-61E0-4EA1-A480-6E7AC9873F68}"/>
              </a:ext>
            </a:extLst>
          </p:cNvPr>
          <p:cNvPicPr>
            <a:picLocks noChangeAspect="1"/>
          </p:cNvPicPr>
          <p:nvPr/>
        </p:nvPicPr>
        <p:blipFill rotWithShape="1">
          <a:blip r:embed="rId3">
            <a:extLst>
              <a:ext uri="{28A0092B-C50C-407E-A947-70E740481C1C}">
                <a14:useLocalDpi xmlns:a14="http://schemas.microsoft.com/office/drawing/2010/main" val="0"/>
              </a:ext>
            </a:extLst>
          </a:blip>
          <a:srcRect b="21049"/>
          <a:stretch/>
        </p:blipFill>
        <p:spPr>
          <a:xfrm>
            <a:off x="1385311" y="3228928"/>
            <a:ext cx="6607255" cy="2504328"/>
          </a:xfrm>
          <a:prstGeom prst="rect">
            <a:avLst/>
          </a:prstGeom>
        </p:spPr>
      </p:pic>
      <p:sp>
        <p:nvSpPr>
          <p:cNvPr id="6" name="Slide Number Placeholder 5">
            <a:extLst>
              <a:ext uri="{FF2B5EF4-FFF2-40B4-BE49-F238E27FC236}">
                <a16:creationId xmlns:a16="http://schemas.microsoft.com/office/drawing/2014/main" id="{422474FA-7A8D-4D8D-9F97-1B7DC4256D84}"/>
              </a:ext>
            </a:extLst>
          </p:cNvPr>
          <p:cNvSpPr>
            <a:spLocks noGrp="1"/>
          </p:cNvSpPr>
          <p:nvPr>
            <p:ph type="sldNum" sz="quarter" idx="12"/>
          </p:nvPr>
        </p:nvSpPr>
        <p:spPr/>
        <p:txBody>
          <a:bodyPr/>
          <a:lstStyle/>
          <a:p>
            <a:pPr>
              <a:defRPr/>
            </a:pPr>
            <a:fld id="{944B4367-9E0C-405E-84D6-0F55A4E33EA1}" type="slidenum">
              <a:rPr lang="de-DE" smtClean="0"/>
              <a:pPr>
                <a:defRPr/>
              </a:pPr>
              <a:t>14</a:t>
            </a:fld>
            <a:endParaRPr lang="de-DE" dirty="0"/>
          </a:p>
        </p:txBody>
      </p:sp>
      <p:sp>
        <p:nvSpPr>
          <p:cNvPr id="7" name="Content Placeholder 2">
            <a:extLst>
              <a:ext uri="{FF2B5EF4-FFF2-40B4-BE49-F238E27FC236}">
                <a16:creationId xmlns:a16="http://schemas.microsoft.com/office/drawing/2014/main" id="{0B3B47BB-A446-4EA6-93AD-37FC5DF26B33}"/>
              </a:ext>
            </a:extLst>
          </p:cNvPr>
          <p:cNvSpPr txBox="1">
            <a:spLocks/>
          </p:cNvSpPr>
          <p:nvPr/>
        </p:nvSpPr>
        <p:spPr bwMode="auto">
          <a:xfrm>
            <a:off x="235570" y="806101"/>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sp>
        <p:nvSpPr>
          <p:cNvPr id="8" name="Footer Placeholder 4">
            <a:extLst>
              <a:ext uri="{FF2B5EF4-FFF2-40B4-BE49-F238E27FC236}">
                <a16:creationId xmlns:a16="http://schemas.microsoft.com/office/drawing/2014/main" id="{18D7A32A-1167-4E18-9720-0192835588A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D6F0EAE4-BAC6-44D9-A516-C7BFFC4F5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20" y="1580892"/>
            <a:ext cx="7687748" cy="1848108"/>
          </a:xfrm>
          <a:prstGeom prst="rect">
            <a:avLst/>
          </a:prstGeom>
        </p:spPr>
      </p:pic>
      <p:sp>
        <p:nvSpPr>
          <p:cNvPr id="9" name="Datumsplatzhalter 1">
            <a:extLst>
              <a:ext uri="{FF2B5EF4-FFF2-40B4-BE49-F238E27FC236}">
                <a16:creationId xmlns:a16="http://schemas.microsoft.com/office/drawing/2014/main" id="{E6A56B75-793A-4804-B07B-CA3AC0BE85A1}"/>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267743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BA3895C-0E00-4043-AC54-EBFF956E7C95}"/>
              </a:ext>
            </a:extLst>
          </p:cNvPr>
          <p:cNvSpPr>
            <a:spLocks noGrp="1"/>
          </p:cNvSpPr>
          <p:nvPr>
            <p:ph type="sldNum" sz="quarter" idx="12"/>
          </p:nvPr>
        </p:nvSpPr>
        <p:spPr/>
        <p:txBody>
          <a:bodyPr/>
          <a:lstStyle/>
          <a:p>
            <a:pPr>
              <a:defRPr/>
            </a:pPr>
            <a:fld id="{944B4367-9E0C-405E-84D6-0F55A4E33EA1}" type="slidenum">
              <a:rPr lang="de-DE" smtClean="0"/>
              <a:pPr>
                <a:defRPr/>
              </a:pPr>
              <a:t>15</a:t>
            </a:fld>
            <a:endParaRPr lang="de-DE" dirty="0"/>
          </a:p>
        </p:txBody>
      </p:sp>
      <p:pic>
        <p:nvPicPr>
          <p:cNvPr id="8" name="Picture 7">
            <a:extLst>
              <a:ext uri="{FF2B5EF4-FFF2-40B4-BE49-F238E27FC236}">
                <a16:creationId xmlns:a16="http://schemas.microsoft.com/office/drawing/2014/main" id="{C5DDF8A9-88C6-4ADF-811B-F573C5005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442" y="2663388"/>
            <a:ext cx="2753109" cy="847843"/>
          </a:xfrm>
          <a:prstGeom prst="rect">
            <a:avLst/>
          </a:prstGeom>
        </p:spPr>
      </p:pic>
      <p:pic>
        <p:nvPicPr>
          <p:cNvPr id="10" name="Picture 9">
            <a:extLst>
              <a:ext uri="{FF2B5EF4-FFF2-40B4-BE49-F238E27FC236}">
                <a16:creationId xmlns:a16="http://schemas.microsoft.com/office/drawing/2014/main" id="{0610B7B5-3CF8-4835-8C81-B2EA0ADD6F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105" y="1767074"/>
            <a:ext cx="5953956" cy="1038370"/>
          </a:xfrm>
          <a:prstGeom prst="rect">
            <a:avLst/>
          </a:prstGeom>
        </p:spPr>
      </p:pic>
      <p:pic>
        <p:nvPicPr>
          <p:cNvPr id="12" name="Picture 11">
            <a:extLst>
              <a:ext uri="{FF2B5EF4-FFF2-40B4-BE49-F238E27FC236}">
                <a16:creationId xmlns:a16="http://schemas.microsoft.com/office/drawing/2014/main" id="{F9509F13-1BDF-4E03-9545-E32FF0B87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561" y="4388468"/>
            <a:ext cx="1981974" cy="1230910"/>
          </a:xfrm>
          <a:prstGeom prst="rect">
            <a:avLst/>
          </a:prstGeom>
        </p:spPr>
      </p:pic>
      <p:pic>
        <p:nvPicPr>
          <p:cNvPr id="14" name="Picture 13">
            <a:extLst>
              <a:ext uri="{FF2B5EF4-FFF2-40B4-BE49-F238E27FC236}">
                <a16:creationId xmlns:a16="http://schemas.microsoft.com/office/drawing/2014/main" id="{BF437B71-ABDD-4608-B8FA-FAB503A1D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4860" y="4605974"/>
            <a:ext cx="1387382" cy="938830"/>
          </a:xfrm>
          <a:prstGeom prst="rect">
            <a:avLst/>
          </a:prstGeom>
        </p:spPr>
      </p:pic>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A13B14A1-99C9-4A59-90E0-A3AACE572F26}"/>
                  </a:ext>
                </a:extLst>
              </p:cNvPr>
              <p:cNvSpPr txBox="1">
                <a:spLocks/>
              </p:cNvSpPr>
              <p:nvPr/>
            </p:nvSpPr>
            <p:spPr bwMode="auto">
              <a:xfrm>
                <a:off x="235571" y="806101"/>
                <a:ext cx="7864822" cy="7506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Die Abbildungsvorschriften werden in der Fundamental Matrix </a:t>
                </a:r>
                <a14:m>
                  <m:oMath xmlns:m="http://schemas.openxmlformats.org/officeDocument/2006/math">
                    <m:r>
                      <a:rPr lang="de-DE" sz="2400" b="0" i="1" u="none" kern="0" smtClean="0">
                        <a:latin typeface="Cambria Math" panose="02040503050406030204" pitchFamily="18" charset="0"/>
                      </a:rPr>
                      <m:t>𝐹</m:t>
                    </m:r>
                  </m:oMath>
                </a14:m>
                <a:r>
                  <a:rPr lang="de-DE" sz="2400" u="none" kern="0" dirty="0">
                    <a:latin typeface="Calibri (Body)"/>
                  </a:rPr>
                  <a:t> und der essentiellen Matrix </a:t>
                </a:r>
                <a14:m>
                  <m:oMath xmlns:m="http://schemas.openxmlformats.org/officeDocument/2006/math">
                    <m:r>
                      <a:rPr lang="de-DE" sz="2400" b="0" i="1" u="none" kern="0" smtClean="0">
                        <a:latin typeface="Cambria Math" panose="02040503050406030204" pitchFamily="18" charset="0"/>
                      </a:rPr>
                      <m:t>𝐸</m:t>
                    </m:r>
                  </m:oMath>
                </a14:m>
                <a:r>
                  <a:rPr lang="de-DE" sz="2400" u="none" kern="0" dirty="0">
                    <a:latin typeface="Calibri (Body)"/>
                  </a:rPr>
                  <a:t> zusammengefasst.</a:t>
                </a:r>
              </a:p>
            </p:txBody>
          </p:sp>
        </mc:Choice>
        <mc:Fallback xmlns="">
          <p:sp>
            <p:nvSpPr>
              <p:cNvPr id="15" name="Content Placeholder 2">
                <a:extLst>
                  <a:ext uri="{FF2B5EF4-FFF2-40B4-BE49-F238E27FC236}">
                    <a16:creationId xmlns:a16="http://schemas.microsoft.com/office/drawing/2014/main" id="{A13B14A1-99C9-4A59-90E0-A3AACE572F26}"/>
                  </a:ext>
                </a:extLst>
              </p:cNvPr>
              <p:cNvSpPr txBox="1">
                <a:spLocks noRot="1" noChangeAspect="1" noMove="1" noResize="1" noEditPoints="1" noAdjustHandles="1" noChangeArrowheads="1" noChangeShapeType="1" noTextEdit="1"/>
              </p:cNvSpPr>
              <p:nvPr/>
            </p:nvSpPr>
            <p:spPr bwMode="auto">
              <a:xfrm>
                <a:off x="235571" y="806101"/>
                <a:ext cx="7864822" cy="750691"/>
              </a:xfrm>
              <a:prstGeom prst="rect">
                <a:avLst/>
              </a:prstGeom>
              <a:blipFill>
                <a:blip r:embed="rId7"/>
                <a:stretch>
                  <a:fillRect l="-2248" t="-12195" b="-22764"/>
                </a:stretch>
              </a:blipFill>
              <a:ln w="9525">
                <a:noFill/>
                <a:miter lim="800000"/>
                <a:headEnd/>
                <a:tailEnd/>
              </a:ln>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92417933-5BBE-464C-80F3-0844E76932F7}"/>
                  </a:ext>
                </a:extLst>
              </p:cNvPr>
              <p:cNvSpPr txBox="1">
                <a:spLocks/>
              </p:cNvSpPr>
              <p:nvPr/>
            </p:nvSpPr>
            <p:spPr bwMode="auto">
              <a:xfrm>
                <a:off x="251520" y="3755271"/>
                <a:ext cx="7864822" cy="75069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Ist </a:t>
                </a:r>
                <a14:m>
                  <m:oMath xmlns:m="http://schemas.openxmlformats.org/officeDocument/2006/math">
                    <m:r>
                      <a:rPr lang="de-DE" sz="2400" b="0" i="1" u="none" kern="0" smtClean="0">
                        <a:latin typeface="Cambria Math" panose="02040503050406030204" pitchFamily="18" charset="0"/>
                      </a:rPr>
                      <m:t>𝐹</m:t>
                    </m:r>
                  </m:oMath>
                </a14:m>
                <a:r>
                  <a:rPr lang="de-DE" sz="2400" u="none" kern="0" dirty="0">
                    <a:latin typeface="Calibri (Body)"/>
                  </a:rPr>
                  <a:t> oder </a:t>
                </a:r>
                <a14:m>
                  <m:oMath xmlns:m="http://schemas.openxmlformats.org/officeDocument/2006/math">
                    <m:r>
                      <a:rPr lang="de-DE" sz="2400" b="0" i="1" u="none" kern="0" smtClean="0">
                        <a:latin typeface="Cambria Math" panose="02040503050406030204" pitchFamily="18" charset="0"/>
                      </a:rPr>
                      <m:t>𝐸</m:t>
                    </m:r>
                  </m:oMath>
                </a14:m>
                <a:r>
                  <a:rPr lang="de-DE" sz="2400" u="none" kern="0" dirty="0">
                    <a:latin typeface="Calibri (Body)"/>
                  </a:rPr>
                  <a:t> bekannt, können die Epipole </a:t>
                </a:r>
                <a14:m>
                  <m:oMath xmlns:m="http://schemas.openxmlformats.org/officeDocument/2006/math">
                    <m:r>
                      <a:rPr lang="de-DE" sz="2400" b="0" i="1" u="none" kern="0" smtClean="0">
                        <a:latin typeface="Cambria Math" panose="02040503050406030204" pitchFamily="18" charset="0"/>
                      </a:rPr>
                      <m:t>𝑒</m:t>
                    </m:r>
                  </m:oMath>
                </a14:m>
                <a:r>
                  <a:rPr lang="de-DE" sz="2400" u="none" kern="0" dirty="0">
                    <a:latin typeface="Calibri (Body)"/>
                  </a:rPr>
                  <a:t> und </a:t>
                </a:r>
                <a14:m>
                  <m:oMath xmlns:m="http://schemas.openxmlformats.org/officeDocument/2006/math">
                    <m:r>
                      <a:rPr lang="de-DE" sz="2400" b="0" i="1" u="none" kern="0" smtClean="0">
                        <a:latin typeface="Cambria Math" panose="02040503050406030204" pitchFamily="18" charset="0"/>
                      </a:rPr>
                      <m:t>𝑒</m:t>
                    </m:r>
                    <m:r>
                      <a:rPr lang="de-DE" sz="2400" b="0" i="1" u="none" kern="0" smtClean="0">
                        <a:latin typeface="Cambria Math" panose="02040503050406030204" pitchFamily="18" charset="0"/>
                      </a:rPr>
                      <m:t>′</m:t>
                    </m:r>
                  </m:oMath>
                </a14:m>
                <a:r>
                  <a:rPr lang="de-DE" sz="2400" u="none" kern="0" dirty="0">
                    <a:latin typeface="Calibri (Body)"/>
                  </a:rPr>
                  <a:t>, sowie die Epipolarlinien </a:t>
                </a:r>
                <a14:m>
                  <m:oMath xmlns:m="http://schemas.openxmlformats.org/officeDocument/2006/math">
                    <m:r>
                      <a:rPr lang="de-DE" sz="2400" b="0" i="1" u="none" kern="0" smtClean="0">
                        <a:latin typeface="Cambria Math" panose="02040503050406030204" pitchFamily="18" charset="0"/>
                      </a:rPr>
                      <m:t>𝑙</m:t>
                    </m:r>
                  </m:oMath>
                </a14:m>
                <a:r>
                  <a:rPr lang="de-DE" sz="2400" u="none" kern="0" dirty="0">
                    <a:latin typeface="Calibri (Body)"/>
                  </a:rPr>
                  <a:t> und </a:t>
                </a:r>
                <a14:m>
                  <m:oMath xmlns:m="http://schemas.openxmlformats.org/officeDocument/2006/math">
                    <m:r>
                      <a:rPr lang="de-DE" sz="2400" b="0" i="1" u="none" kern="0" smtClean="0">
                        <a:latin typeface="Cambria Math" panose="02040503050406030204" pitchFamily="18" charset="0"/>
                      </a:rPr>
                      <m:t>𝑙</m:t>
                    </m:r>
                    <m:r>
                      <a:rPr lang="de-DE" sz="2400" b="0" i="1" u="none" kern="0" smtClean="0">
                        <a:latin typeface="Cambria Math" panose="02040503050406030204" pitchFamily="18" charset="0"/>
                      </a:rPr>
                      <m:t>′</m:t>
                    </m:r>
                  </m:oMath>
                </a14:m>
                <a:r>
                  <a:rPr lang="de-DE" sz="2400" u="none" kern="0" dirty="0">
                    <a:latin typeface="Calibri (Body)"/>
                  </a:rPr>
                  <a:t> bestimmt werden.</a:t>
                </a:r>
              </a:p>
            </p:txBody>
          </p:sp>
        </mc:Choice>
        <mc:Fallback xmlns="">
          <p:sp>
            <p:nvSpPr>
              <p:cNvPr id="16" name="Content Placeholder 2">
                <a:extLst>
                  <a:ext uri="{FF2B5EF4-FFF2-40B4-BE49-F238E27FC236}">
                    <a16:creationId xmlns:a16="http://schemas.microsoft.com/office/drawing/2014/main" id="{92417933-5BBE-464C-80F3-0844E76932F7}"/>
                  </a:ext>
                </a:extLst>
              </p:cNvPr>
              <p:cNvSpPr txBox="1">
                <a:spLocks noRot="1" noChangeAspect="1" noMove="1" noResize="1" noEditPoints="1" noAdjustHandles="1" noChangeArrowheads="1" noChangeShapeType="1" noTextEdit="1"/>
              </p:cNvSpPr>
              <p:nvPr/>
            </p:nvSpPr>
            <p:spPr bwMode="auto">
              <a:xfrm>
                <a:off x="251520" y="3755271"/>
                <a:ext cx="7864822" cy="750691"/>
              </a:xfrm>
              <a:prstGeom prst="rect">
                <a:avLst/>
              </a:prstGeom>
              <a:blipFill>
                <a:blip r:embed="rId8"/>
                <a:stretch>
                  <a:fillRect l="-2171" t="-12195" r="-2636" b="-22764"/>
                </a:stretch>
              </a:blipFill>
              <a:ln w="9525">
                <a:noFill/>
                <a:miter lim="800000"/>
                <a:headEnd/>
                <a:tailEnd/>
              </a:ln>
            </p:spPr>
            <p:txBody>
              <a:bodyPr/>
              <a:lstStyle/>
              <a:p>
                <a:r>
                  <a:rPr lang="de-DE">
                    <a:noFill/>
                  </a:rPr>
                  <a:t> </a:t>
                </a:r>
              </a:p>
            </p:txBody>
          </p:sp>
        </mc:Fallback>
      </mc:AlternateContent>
      <p:sp>
        <p:nvSpPr>
          <p:cNvPr id="11" name="Datumsplatzhalter 1">
            <a:extLst>
              <a:ext uri="{FF2B5EF4-FFF2-40B4-BE49-F238E27FC236}">
                <a16:creationId xmlns:a16="http://schemas.microsoft.com/office/drawing/2014/main" id="{28FD2437-3F93-4B91-BA6F-B20B812BB7FA}"/>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E94DB685-DC24-4450-9FC8-7C9E8C26DC2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269945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a:xfrm>
            <a:off x="288560" y="325437"/>
            <a:ext cx="6460058" cy="533400"/>
          </a:xfrm>
        </p:spPr>
        <p:txBody>
          <a:bodyPr/>
          <a:lstStyle/>
          <a:p>
            <a:r>
              <a:rPr lang="de-DE" dirty="0">
                <a:latin typeface="Calibri (Body)"/>
              </a:rPr>
              <a:t>Algorithmus für die synthetische Rekonstruktion</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a:t>4.7.2018</a:t>
            </a:r>
            <a:endParaRPr lang="de-DE" dirty="0"/>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16</a:t>
            </a:fld>
            <a:endParaRPr lang="de-DE" dirty="0"/>
          </a:p>
        </p:txBody>
      </p:sp>
      <p:sp>
        <p:nvSpPr>
          <p:cNvPr id="7" name="Footer Placeholder 4">
            <a:extLst>
              <a:ext uri="{FF2B5EF4-FFF2-40B4-BE49-F238E27FC236}">
                <a16:creationId xmlns:a16="http://schemas.microsoft.com/office/drawing/2014/main" id="{14CE3148-D24A-4871-AEFB-F5AB726ADE1C}"/>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8" name="Picture 7">
            <a:extLst>
              <a:ext uri="{FF2B5EF4-FFF2-40B4-BE49-F238E27FC236}">
                <a16:creationId xmlns:a16="http://schemas.microsoft.com/office/drawing/2014/main" id="{365AD656-A72D-41A5-9945-E538A3231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60" y="3091362"/>
            <a:ext cx="4392488" cy="2809376"/>
          </a:xfrm>
          <a:prstGeom prst="rect">
            <a:avLst/>
          </a:prstGeom>
        </p:spPr>
      </p:pic>
      <p:pic>
        <p:nvPicPr>
          <p:cNvPr id="10" name="Picture 9">
            <a:extLst>
              <a:ext uri="{FF2B5EF4-FFF2-40B4-BE49-F238E27FC236}">
                <a16:creationId xmlns:a16="http://schemas.microsoft.com/office/drawing/2014/main" id="{3730BB27-F56B-40FE-B36C-4F3655645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19" y="1028700"/>
            <a:ext cx="5220072" cy="2570165"/>
          </a:xfrm>
          <a:prstGeom prst="rect">
            <a:avLst/>
          </a:prstGeom>
        </p:spPr>
      </p:pic>
      <p:sp>
        <p:nvSpPr>
          <p:cNvPr id="13" name="Content Placeholder 2">
            <a:extLst>
              <a:ext uri="{FF2B5EF4-FFF2-40B4-BE49-F238E27FC236}">
                <a16:creationId xmlns:a16="http://schemas.microsoft.com/office/drawing/2014/main" id="{CB21A4AB-995F-4C23-8ECD-5BCF4F48D344}"/>
              </a:ext>
            </a:extLst>
          </p:cNvPr>
          <p:cNvSpPr>
            <a:spLocks noGrp="1"/>
          </p:cNvSpPr>
          <p:nvPr>
            <p:ph idx="1"/>
          </p:nvPr>
        </p:nvSpPr>
        <p:spPr>
          <a:xfrm>
            <a:off x="5475348" y="2636911"/>
            <a:ext cx="3489140" cy="1440161"/>
          </a:xfrm>
        </p:spPr>
        <p:txBody>
          <a:bodyPr/>
          <a:lstStyle/>
          <a:p>
            <a:pPr>
              <a:buFont typeface="Arial" panose="020B0604020202020204" pitchFamily="34" charset="0"/>
              <a:buChar char="•"/>
            </a:pPr>
            <a:r>
              <a:rPr lang="de-DE" sz="2400" dirty="0">
                <a:latin typeface="Calibri (Body)"/>
                <a:cs typeface="Arial" panose="020B0604020202020204" pitchFamily="34" charset="0"/>
              </a:rPr>
              <a:t>Aufbau der synthetischen Stereoaufnahme</a:t>
            </a:r>
            <a:endParaRPr lang="de-DE" dirty="0"/>
          </a:p>
        </p:txBody>
      </p:sp>
    </p:spTree>
    <p:extLst>
      <p:ext uri="{BB962C8B-B14F-4D97-AF65-F5344CB8AC3E}">
        <p14:creationId xmlns:p14="http://schemas.microsoft.com/office/powerpoint/2010/main" val="216278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3495F8F-11DE-40D3-A5D9-E92071D036AA}"/>
              </a:ext>
            </a:extLst>
          </p:cNvPr>
          <p:cNvSpPr>
            <a:spLocks noGrp="1"/>
          </p:cNvSpPr>
          <p:nvPr>
            <p:ph type="sldNum" sz="quarter" idx="12"/>
          </p:nvPr>
        </p:nvSpPr>
        <p:spPr/>
        <p:txBody>
          <a:bodyPr/>
          <a:lstStyle/>
          <a:p>
            <a:pPr>
              <a:defRPr/>
            </a:pPr>
            <a:fld id="{944B4367-9E0C-405E-84D6-0F55A4E33EA1}" type="slidenum">
              <a:rPr lang="de-DE" smtClean="0"/>
              <a:pPr>
                <a:defRPr/>
              </a:pPr>
              <a:t>17</a:t>
            </a:fld>
            <a:endParaRPr lang="de-DE" dirty="0"/>
          </a:p>
        </p:txBody>
      </p:sp>
      <p:sp>
        <p:nvSpPr>
          <p:cNvPr id="11" name="Datumsplatzhalter 1">
            <a:extLst>
              <a:ext uri="{FF2B5EF4-FFF2-40B4-BE49-F238E27FC236}">
                <a16:creationId xmlns:a16="http://schemas.microsoft.com/office/drawing/2014/main" id="{4A2B2EC7-90BC-4622-AEBA-B3D3ECC9130D}"/>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2" name="Footer Placeholder 4">
            <a:extLst>
              <a:ext uri="{FF2B5EF4-FFF2-40B4-BE49-F238E27FC236}">
                <a16:creationId xmlns:a16="http://schemas.microsoft.com/office/drawing/2014/main" id="{3E03761D-EB38-4249-95B3-9668D1170D29}"/>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34E82D2D-77CF-41FA-8E3F-6B653B98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2297313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D93063-8AFF-46E3-9644-5A63DC53A3F8}"/>
              </a:ext>
            </a:extLst>
          </p:cNvPr>
          <p:cNvSpPr>
            <a:spLocks noGrp="1"/>
          </p:cNvSpPr>
          <p:nvPr>
            <p:ph type="sldNum" sz="quarter" idx="12"/>
          </p:nvPr>
        </p:nvSpPr>
        <p:spPr/>
        <p:txBody>
          <a:bodyPr/>
          <a:lstStyle/>
          <a:p>
            <a:pPr>
              <a:defRPr/>
            </a:pPr>
            <a:fld id="{944B4367-9E0C-405E-84D6-0F55A4E33EA1}" type="slidenum">
              <a:rPr lang="de-DE" smtClean="0"/>
              <a:pPr>
                <a:defRPr/>
              </a:pPr>
              <a:t>18</a:t>
            </a:fld>
            <a:endParaRPr lang="de-DE"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B96FE8-3707-42E2-9252-434B38FC6320}"/>
                  </a:ext>
                </a:extLst>
              </p:cNvPr>
              <p:cNvSpPr>
                <a:spLocks noGrp="1"/>
              </p:cNvSpPr>
              <p:nvPr>
                <p:ph idx="1"/>
              </p:nvPr>
            </p:nvSpPr>
            <p:spPr>
              <a:xfrm>
                <a:off x="359532" y="765226"/>
                <a:ext cx="7812868" cy="821266"/>
              </a:xfrm>
            </p:spPr>
            <p:txBody>
              <a:bodyPr/>
              <a:lstStyle/>
              <a:p>
                <a:pPr>
                  <a:buFont typeface="Arial" panose="020B0604020202020204" pitchFamily="34" charset="0"/>
                  <a:buChar char="•"/>
                </a:pPr>
                <a:r>
                  <a:rPr lang="de-DE" sz="2400" dirty="0">
                    <a:latin typeface="Calibri (Body)"/>
                    <a:cs typeface="Arial" panose="020B0604020202020204" pitchFamily="34" charset="0"/>
                  </a:rPr>
                  <a:t>Bestimmen der extrinsischen Kameraparameter mit Hilfe der essentiellen Matrix </a:t>
                </a:r>
                <a14:m>
                  <m:oMath xmlns:m="http://schemas.openxmlformats.org/officeDocument/2006/math">
                    <m:r>
                      <a:rPr lang="de-DE" sz="2400" b="0" i="1" smtClean="0">
                        <a:latin typeface="Cambria Math" panose="02040503050406030204" pitchFamily="18" charset="0"/>
                        <a:cs typeface="Arial" panose="020B0604020202020204" pitchFamily="34" charset="0"/>
                      </a:rPr>
                      <m:t>𝐸</m:t>
                    </m:r>
                  </m:oMath>
                </a14:m>
                <a:endParaRPr lang="de-DE" sz="2400" dirty="0">
                  <a:latin typeface="Calibri (Body)"/>
                  <a:cs typeface="Arial" panose="020B0604020202020204" pitchFamily="34" charset="0"/>
                </a:endParaRPr>
              </a:p>
            </p:txBody>
          </p:sp>
        </mc:Choice>
        <mc:Fallback>
          <p:sp>
            <p:nvSpPr>
              <p:cNvPr id="7" name="Content Placeholder 2">
                <a:extLst>
                  <a:ext uri="{FF2B5EF4-FFF2-40B4-BE49-F238E27FC236}">
                    <a16:creationId xmlns:a16="http://schemas.microsoft.com/office/drawing/2014/main" id="{32B96FE8-3707-42E2-9252-434B38FC6320}"/>
                  </a:ext>
                </a:extLst>
              </p:cNvPr>
              <p:cNvSpPr>
                <a:spLocks noGrp="1" noRot="1" noChangeAspect="1" noMove="1" noResize="1" noEditPoints="1" noAdjustHandles="1" noChangeArrowheads="1" noChangeShapeType="1" noTextEdit="1"/>
              </p:cNvSpPr>
              <p:nvPr>
                <p:ph idx="1"/>
              </p:nvPr>
            </p:nvSpPr>
            <p:spPr>
              <a:xfrm>
                <a:off x="359532" y="765226"/>
                <a:ext cx="7812868" cy="821266"/>
              </a:xfrm>
              <a:blipFill>
                <a:blip r:embed="rId3"/>
                <a:stretch>
                  <a:fillRect l="-2262" t="-11940" b="-11940"/>
                </a:stretch>
              </a:blipFill>
            </p:spPr>
            <p:txBody>
              <a:bodyPr/>
              <a:lstStyle/>
              <a:p>
                <a:r>
                  <a:rPr lang="de-DE">
                    <a:noFill/>
                  </a:rPr>
                  <a:t> </a:t>
                </a:r>
              </a:p>
            </p:txBody>
          </p:sp>
        </mc:Fallback>
      </mc:AlternateContent>
      <p:pic>
        <p:nvPicPr>
          <p:cNvPr id="9" name="Picture 8">
            <a:extLst>
              <a:ext uri="{FF2B5EF4-FFF2-40B4-BE49-F238E27FC236}">
                <a16:creationId xmlns:a16="http://schemas.microsoft.com/office/drawing/2014/main" id="{7BFE7D17-F0EB-4F6E-AD61-D863FA47B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438" y="1686504"/>
            <a:ext cx="4237884" cy="3236769"/>
          </a:xfrm>
          <a:prstGeom prst="rect">
            <a:avLst/>
          </a:prstGeom>
        </p:spPr>
      </p:pic>
      <p:pic>
        <p:nvPicPr>
          <p:cNvPr id="11" name="Picture 10">
            <a:extLst>
              <a:ext uri="{FF2B5EF4-FFF2-40B4-BE49-F238E27FC236}">
                <a16:creationId xmlns:a16="http://schemas.microsoft.com/office/drawing/2014/main" id="{6D090654-941A-49AF-B2A9-4F09AA33C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5322" y="1712612"/>
            <a:ext cx="4446374" cy="3236769"/>
          </a:xfrm>
          <a:prstGeom prst="rect">
            <a:avLst/>
          </a:prstGeom>
        </p:spPr>
      </p:pic>
      <p:sp>
        <p:nvSpPr>
          <p:cNvPr id="12" name="Content Placeholder 2">
            <a:extLst>
              <a:ext uri="{FF2B5EF4-FFF2-40B4-BE49-F238E27FC236}">
                <a16:creationId xmlns:a16="http://schemas.microsoft.com/office/drawing/2014/main" id="{053A6CE0-1E2F-4DE5-B89F-8E4BFD7A50DC}"/>
              </a:ext>
            </a:extLst>
          </p:cNvPr>
          <p:cNvSpPr txBox="1">
            <a:spLocks/>
          </p:cNvSpPr>
          <p:nvPr/>
        </p:nvSpPr>
        <p:spPr bwMode="auto">
          <a:xfrm>
            <a:off x="508888" y="5155709"/>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In den ersten beiden Lösungen kommt es zu einer Umkehrung der Basislinie</a:t>
            </a:r>
          </a:p>
        </p:txBody>
      </p:sp>
      <p:sp>
        <p:nvSpPr>
          <p:cNvPr id="13" name="Datumsplatzhalter 1">
            <a:extLst>
              <a:ext uri="{FF2B5EF4-FFF2-40B4-BE49-F238E27FC236}">
                <a16:creationId xmlns:a16="http://schemas.microsoft.com/office/drawing/2014/main" id="{E2ADA67F-F860-41FC-B4C6-054B329F7D77}"/>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4" name="Footer Placeholder 4">
            <a:extLst>
              <a:ext uri="{FF2B5EF4-FFF2-40B4-BE49-F238E27FC236}">
                <a16:creationId xmlns:a16="http://schemas.microsoft.com/office/drawing/2014/main" id="{603D2E5F-2927-4AA4-95BF-A3840737464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947862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F21891-1120-4D68-90AA-4247642B19EF}"/>
              </a:ext>
            </a:extLst>
          </p:cNvPr>
          <p:cNvSpPr>
            <a:spLocks noGrp="1"/>
          </p:cNvSpPr>
          <p:nvPr>
            <p:ph type="sldNum" sz="quarter" idx="12"/>
          </p:nvPr>
        </p:nvSpPr>
        <p:spPr/>
        <p:txBody>
          <a:bodyPr/>
          <a:lstStyle/>
          <a:p>
            <a:pPr>
              <a:defRPr/>
            </a:pPr>
            <a:fld id="{944B4367-9E0C-405E-84D6-0F55A4E33EA1}" type="slidenum">
              <a:rPr lang="de-DE" smtClean="0"/>
              <a:pPr>
                <a:defRPr/>
              </a:pPr>
              <a:t>19</a:t>
            </a:fld>
            <a:endParaRPr lang="de-DE" dirty="0"/>
          </a:p>
        </p:txBody>
      </p:sp>
      <p:pic>
        <p:nvPicPr>
          <p:cNvPr id="8" name="Picture 7">
            <a:extLst>
              <a:ext uri="{FF2B5EF4-FFF2-40B4-BE49-F238E27FC236}">
                <a16:creationId xmlns:a16="http://schemas.microsoft.com/office/drawing/2014/main" id="{7FE799AB-44B3-4640-B2CB-45FD702BA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65" y="1052736"/>
            <a:ext cx="4394535" cy="3429000"/>
          </a:xfrm>
          <a:prstGeom prst="rect">
            <a:avLst/>
          </a:prstGeom>
        </p:spPr>
      </p:pic>
      <p:pic>
        <p:nvPicPr>
          <p:cNvPr id="10" name="Picture 9">
            <a:extLst>
              <a:ext uri="{FF2B5EF4-FFF2-40B4-BE49-F238E27FC236}">
                <a16:creationId xmlns:a16="http://schemas.microsoft.com/office/drawing/2014/main" id="{B606A283-1986-419E-8C13-471BDE7CA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124744"/>
            <a:ext cx="4317547" cy="3356992"/>
          </a:xfrm>
          <a:prstGeom prst="rect">
            <a:avLst/>
          </a:prstGeom>
        </p:spPr>
      </p:pic>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148FB40C-C453-4088-8D53-B9C809D3C94A}"/>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In den beiden Abbildungen wird </a:t>
                </a:r>
                <a14:m>
                  <m:oMath xmlns:m="http://schemas.openxmlformats.org/officeDocument/2006/math">
                    <m:r>
                      <a:rPr lang="de-DE" sz="2400" b="0" i="1" u="none" kern="0" smtClean="0">
                        <a:latin typeface="Cambria Math" panose="02040503050406030204" pitchFamily="18" charset="0"/>
                        <a:cs typeface="Arial" panose="020B0604020202020204" pitchFamily="34" charset="0"/>
                      </a:rPr>
                      <m:t>𝐶</m:t>
                    </m:r>
                    <m:r>
                      <a:rPr lang="de-DE" sz="2400" b="0" i="1" u="none" kern="0" smtClean="0">
                        <a:latin typeface="Cambria Math" panose="02040503050406030204" pitchFamily="18" charset="0"/>
                        <a:cs typeface="Arial" panose="020B0604020202020204" pitchFamily="34" charset="0"/>
                      </a:rPr>
                      <m:t>′</m:t>
                    </m:r>
                  </m:oMath>
                </a14:m>
                <a:r>
                  <a:rPr lang="de-DE" sz="2400" u="none" kern="0" dirty="0">
                    <a:latin typeface="Calibri (Body)"/>
                    <a:cs typeface="Arial" panose="020B0604020202020204" pitchFamily="34" charset="0"/>
                  </a:rPr>
                  <a:t> um 180°gedreht.</a:t>
                </a:r>
              </a:p>
            </p:txBody>
          </p:sp>
        </mc:Choice>
        <mc:Fallback>
          <p:sp>
            <p:nvSpPr>
              <p:cNvPr id="11" name="Content Placeholder 2">
                <a:extLst>
                  <a:ext uri="{FF2B5EF4-FFF2-40B4-BE49-F238E27FC236}">
                    <a16:creationId xmlns:a16="http://schemas.microsoft.com/office/drawing/2014/main" id="{148FB40C-C453-4088-8D53-B9C809D3C94A}"/>
                  </a:ext>
                </a:extLst>
              </p:cNvPr>
              <p:cNvSpPr txBox="1">
                <a:spLocks noRot="1" noChangeAspect="1" noMove="1" noResize="1" noEditPoints="1" noAdjustHandles="1" noChangeArrowheads="1" noChangeShapeType="1" noTextEdit="1"/>
              </p:cNvSpPr>
              <p:nvPr/>
            </p:nvSpPr>
            <p:spPr bwMode="auto">
              <a:xfrm>
                <a:off x="506626" y="5079472"/>
                <a:ext cx="7812868" cy="821266"/>
              </a:xfrm>
              <a:prstGeom prst="rect">
                <a:avLst/>
              </a:prstGeom>
              <a:blipFill>
                <a:blip r:embed="rId5"/>
                <a:stretch>
                  <a:fillRect l="-2184" t="-14074"/>
                </a:stretch>
              </a:blipFill>
              <a:ln w="9525">
                <a:noFill/>
                <a:miter lim="800000"/>
                <a:headEnd/>
                <a:tailEnd/>
              </a:ln>
            </p:spPr>
            <p:txBody>
              <a:bodyPr/>
              <a:lstStyle/>
              <a:p>
                <a:r>
                  <a:rPr lang="de-DE">
                    <a:noFill/>
                  </a:rPr>
                  <a:t> </a:t>
                </a:r>
              </a:p>
            </p:txBody>
          </p:sp>
        </mc:Fallback>
      </mc:AlternateContent>
      <p:sp>
        <p:nvSpPr>
          <p:cNvPr id="12" name="Datumsplatzhalter 1">
            <a:extLst>
              <a:ext uri="{FF2B5EF4-FFF2-40B4-BE49-F238E27FC236}">
                <a16:creationId xmlns:a16="http://schemas.microsoft.com/office/drawing/2014/main" id="{70F60DC7-A1A2-4495-B542-8B976E732474}"/>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ADAE3D86-E12B-4576-A344-BCB0F6ADD0E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219527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Einleitung</a:t>
            </a:r>
          </a:p>
        </p:txBody>
      </p:sp>
      <p:sp>
        <p:nvSpPr>
          <p:cNvPr id="15" name="Content Placeholder 14">
            <a:extLst>
              <a:ext uri="{FF2B5EF4-FFF2-40B4-BE49-F238E27FC236}">
                <a16:creationId xmlns:a16="http://schemas.microsoft.com/office/drawing/2014/main" id="{8C2E98DE-0644-4CDA-B8EC-1C4E40E7B845}"/>
              </a:ext>
            </a:extLst>
          </p:cNvPr>
          <p:cNvSpPr>
            <a:spLocks noGrp="1"/>
          </p:cNvSpPr>
          <p:nvPr>
            <p:ph idx="1"/>
          </p:nvPr>
        </p:nvSpPr>
        <p:spPr/>
        <p:txBody>
          <a:bodyPr/>
          <a:lstStyle/>
          <a:p>
            <a:pPr marL="0" indent="0"/>
            <a:r>
              <a:rPr lang="de-DE" sz="2400" dirty="0">
                <a:latin typeface="Calibri (Body)"/>
                <a:cs typeface="Arial" panose="020B0604020202020204" pitchFamily="34" charset="0"/>
              </a:rPr>
              <a:t>Entwicklung eines Algorithmus zur Rekonstruktion einer Szene aus stereoskopischen Bildquellen</a:t>
            </a:r>
          </a:p>
          <a:p>
            <a:pPr marL="0" indent="0"/>
            <a:endParaRPr lang="de-DE" sz="2400" b="1" dirty="0">
              <a:latin typeface="Calibri (Body)"/>
              <a:cs typeface="Arial" panose="020B0604020202020204" pitchFamily="34" charset="0"/>
            </a:endParaRPr>
          </a:p>
          <a:p>
            <a:endParaRPr lang="de-DE" dirty="0"/>
          </a:p>
        </p:txBody>
      </p:sp>
      <p:sp>
        <p:nvSpPr>
          <p:cNvPr id="2" name="Datumsplatzhalter 1"/>
          <p:cNvSpPr>
            <a:spLocks noGrp="1"/>
          </p:cNvSpPr>
          <p:nvPr>
            <p:ph type="dt" sz="quarter" idx="10"/>
          </p:nvPr>
        </p:nvSpPr>
        <p:spPr/>
        <p:txBody>
          <a:bodyPr/>
          <a:lstStyle/>
          <a:p>
            <a:pPr>
              <a:defRPr/>
            </a:pPr>
            <a:r>
              <a:rPr lang="de-DE" dirty="0"/>
              <a:t>4.7.2018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a:t>
            </a:fld>
            <a:endParaRPr lang="de-DE"/>
          </a:p>
        </p:txBody>
      </p:sp>
      <p:sp>
        <p:nvSpPr>
          <p:cNvPr id="42" name="Footer Placeholder 4">
            <a:extLst>
              <a:ext uri="{FF2B5EF4-FFF2-40B4-BE49-F238E27FC236}">
                <a16:creationId xmlns:a16="http://schemas.microsoft.com/office/drawing/2014/main" id="{088FFFED-2A51-4C93-87AE-DCE6B0F9F1AD}"/>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8" name="Picture 17">
            <a:extLst>
              <a:ext uri="{FF2B5EF4-FFF2-40B4-BE49-F238E27FC236}">
                <a16:creationId xmlns:a16="http://schemas.microsoft.com/office/drawing/2014/main" id="{56E15BF5-EC9C-4289-8DAD-B76535328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45578"/>
            <a:ext cx="4555409" cy="2560700"/>
          </a:xfrm>
          <a:prstGeom prst="rect">
            <a:avLst/>
          </a:prstGeom>
        </p:spPr>
      </p:pic>
      <p:pic>
        <p:nvPicPr>
          <p:cNvPr id="20" name="Picture 19">
            <a:extLst>
              <a:ext uri="{FF2B5EF4-FFF2-40B4-BE49-F238E27FC236}">
                <a16:creationId xmlns:a16="http://schemas.microsoft.com/office/drawing/2014/main" id="{2387FEE7-1DF8-4994-9481-41946EA94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0" y="3345577"/>
            <a:ext cx="4555410" cy="25607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CF21891-1120-4D68-90AA-4247642B19EF}"/>
              </a:ext>
            </a:extLst>
          </p:cNvPr>
          <p:cNvSpPr>
            <a:spLocks noGrp="1"/>
          </p:cNvSpPr>
          <p:nvPr>
            <p:ph type="sldNum" sz="quarter" idx="12"/>
          </p:nvPr>
        </p:nvSpPr>
        <p:spPr/>
        <p:txBody>
          <a:bodyPr/>
          <a:lstStyle/>
          <a:p>
            <a:pPr>
              <a:defRPr/>
            </a:pPr>
            <a:fld id="{944B4367-9E0C-405E-84D6-0F55A4E33EA1}" type="slidenum">
              <a:rPr lang="de-DE" smtClean="0"/>
              <a:pPr>
                <a:defRPr/>
              </a:pPr>
              <a:t>20</a:t>
            </a:fld>
            <a:endParaRPr lang="de-DE" dirty="0"/>
          </a:p>
        </p:txBody>
      </p:sp>
      <p:sp>
        <p:nvSpPr>
          <p:cNvPr id="11" name="Content Placeholder 2">
            <a:extLst>
              <a:ext uri="{FF2B5EF4-FFF2-40B4-BE49-F238E27FC236}">
                <a16:creationId xmlns:a16="http://schemas.microsoft.com/office/drawing/2014/main" id="{148FB40C-C453-4088-8D53-B9C809D3C94A}"/>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Im synthetischen Beispiel kann über eine einfache geometrische Funktionen die Szene rekonstruiert werden.</a:t>
            </a:r>
          </a:p>
        </p:txBody>
      </p:sp>
      <p:sp>
        <p:nvSpPr>
          <p:cNvPr id="12" name="Datumsplatzhalter 1">
            <a:extLst>
              <a:ext uri="{FF2B5EF4-FFF2-40B4-BE49-F238E27FC236}">
                <a16:creationId xmlns:a16="http://schemas.microsoft.com/office/drawing/2014/main" id="{70F60DC7-A1A2-4495-B542-8B976E732474}"/>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ADAE3D86-E12B-4576-A344-BCB0F6ADD0E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2" name="Picture 1">
            <a:extLst>
              <a:ext uri="{FF2B5EF4-FFF2-40B4-BE49-F238E27FC236}">
                <a16:creationId xmlns:a16="http://schemas.microsoft.com/office/drawing/2014/main" id="{2A091E34-6FB9-47E2-9D3F-9A9E60BD2C00}"/>
              </a:ext>
            </a:extLst>
          </p:cNvPr>
          <p:cNvPicPr>
            <a:picLocks noChangeAspect="1"/>
          </p:cNvPicPr>
          <p:nvPr/>
        </p:nvPicPr>
        <p:blipFill>
          <a:blip r:embed="rId3"/>
          <a:stretch>
            <a:fillRect/>
          </a:stretch>
        </p:blipFill>
        <p:spPr>
          <a:xfrm>
            <a:off x="971550" y="447388"/>
            <a:ext cx="6228184" cy="4266959"/>
          </a:xfrm>
          <a:prstGeom prst="rect">
            <a:avLst/>
          </a:prstGeom>
        </p:spPr>
      </p:pic>
    </p:spTree>
    <p:extLst>
      <p:ext uri="{BB962C8B-B14F-4D97-AF65-F5344CB8AC3E}">
        <p14:creationId xmlns:p14="http://schemas.microsoft.com/office/powerpoint/2010/main" val="287678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44CCB72-66AA-4180-9B43-910D9C6F45F5}"/>
              </a:ext>
            </a:extLst>
          </p:cNvPr>
          <p:cNvSpPr>
            <a:spLocks noGrp="1"/>
          </p:cNvSpPr>
          <p:nvPr>
            <p:ph type="sldNum" sz="quarter" idx="12"/>
          </p:nvPr>
        </p:nvSpPr>
        <p:spPr/>
        <p:txBody>
          <a:bodyPr/>
          <a:lstStyle/>
          <a:p>
            <a:pPr>
              <a:defRPr/>
            </a:pPr>
            <a:fld id="{944B4367-9E0C-405E-84D6-0F55A4E33EA1}" type="slidenum">
              <a:rPr lang="de-DE" smtClean="0"/>
              <a:pPr>
                <a:defRPr/>
              </a:pPr>
              <a:t>21</a:t>
            </a:fld>
            <a:endParaRPr lang="de-DE" dirty="0"/>
          </a:p>
        </p:txBody>
      </p:sp>
      <p:pic>
        <p:nvPicPr>
          <p:cNvPr id="8" name="Picture 7">
            <a:extLst>
              <a:ext uri="{FF2B5EF4-FFF2-40B4-BE49-F238E27FC236}">
                <a16:creationId xmlns:a16="http://schemas.microsoft.com/office/drawing/2014/main" id="{7DD3FBE1-F726-4669-98A7-E58891B4B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3" y="1250410"/>
            <a:ext cx="4293847" cy="4357179"/>
          </a:xfrm>
          <a:prstGeom prst="rect">
            <a:avLst/>
          </a:prstGeom>
        </p:spPr>
      </p:pic>
      <p:pic>
        <p:nvPicPr>
          <p:cNvPr id="12" name="Picture 11">
            <a:extLst>
              <a:ext uri="{FF2B5EF4-FFF2-40B4-BE49-F238E27FC236}">
                <a16:creationId xmlns:a16="http://schemas.microsoft.com/office/drawing/2014/main" id="{1C5313F6-9F7B-4106-852F-D5BD8D4BD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408" y="1250411"/>
            <a:ext cx="4739979" cy="4357178"/>
          </a:xfrm>
          <a:prstGeom prst="rect">
            <a:avLst/>
          </a:prstGeom>
        </p:spPr>
      </p:pic>
      <p:sp>
        <p:nvSpPr>
          <p:cNvPr id="13" name="Datumsplatzhalter 1">
            <a:extLst>
              <a:ext uri="{FF2B5EF4-FFF2-40B4-BE49-F238E27FC236}">
                <a16:creationId xmlns:a16="http://schemas.microsoft.com/office/drawing/2014/main" id="{AE648C71-66B6-40AC-8EB6-2F34A9D11F41}"/>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4" name="Footer Placeholder 4">
            <a:extLst>
              <a:ext uri="{FF2B5EF4-FFF2-40B4-BE49-F238E27FC236}">
                <a16:creationId xmlns:a16="http://schemas.microsoft.com/office/drawing/2014/main" id="{C80262BA-0753-42D3-8C05-C6BB1FCF6A5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26118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45816B-CF73-460E-9023-5E3A1450CC0B}"/>
              </a:ext>
            </a:extLst>
          </p:cNvPr>
          <p:cNvSpPr>
            <a:spLocks noGrp="1"/>
          </p:cNvSpPr>
          <p:nvPr>
            <p:ph type="sldNum" sz="quarter" idx="12"/>
          </p:nvPr>
        </p:nvSpPr>
        <p:spPr/>
        <p:txBody>
          <a:bodyPr/>
          <a:lstStyle/>
          <a:p>
            <a:pPr>
              <a:defRPr/>
            </a:pPr>
            <a:fld id="{944B4367-9E0C-405E-84D6-0F55A4E33EA1}" type="slidenum">
              <a:rPr lang="de-DE" smtClean="0"/>
              <a:pPr>
                <a:defRPr/>
              </a:pPr>
              <a:t>22</a:t>
            </a:fld>
            <a:endParaRPr lang="de-DE" dirty="0"/>
          </a:p>
        </p:txBody>
      </p:sp>
      <p:pic>
        <p:nvPicPr>
          <p:cNvPr id="8" name="Picture 7">
            <a:extLst>
              <a:ext uri="{FF2B5EF4-FFF2-40B4-BE49-F238E27FC236}">
                <a16:creationId xmlns:a16="http://schemas.microsoft.com/office/drawing/2014/main" id="{24CA4CAD-3202-472B-8409-B5430DB92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157" y="224922"/>
            <a:ext cx="4544314" cy="2812905"/>
          </a:xfrm>
          <a:prstGeom prst="rect">
            <a:avLst/>
          </a:prstGeom>
        </p:spPr>
      </p:pic>
      <p:pic>
        <p:nvPicPr>
          <p:cNvPr id="10" name="Picture 9">
            <a:extLst>
              <a:ext uri="{FF2B5EF4-FFF2-40B4-BE49-F238E27FC236}">
                <a16:creationId xmlns:a16="http://schemas.microsoft.com/office/drawing/2014/main" id="{0F8C4FA6-1C01-4DE6-BD00-37C16C962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314" y="3087833"/>
            <a:ext cx="4544317" cy="2812906"/>
          </a:xfrm>
          <a:prstGeom prst="rect">
            <a:avLst/>
          </a:prstGeom>
        </p:spPr>
      </p:pic>
      <p:pic>
        <p:nvPicPr>
          <p:cNvPr id="14" name="Picture 13">
            <a:extLst>
              <a:ext uri="{FF2B5EF4-FFF2-40B4-BE49-F238E27FC236}">
                <a16:creationId xmlns:a16="http://schemas.microsoft.com/office/drawing/2014/main" id="{DB2D04E6-3F24-4F3D-B087-FDE605548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0904"/>
            <a:ext cx="4544315" cy="2812906"/>
          </a:xfrm>
          <a:prstGeom prst="rect">
            <a:avLst/>
          </a:prstGeom>
        </p:spPr>
      </p:pic>
      <p:sp>
        <p:nvSpPr>
          <p:cNvPr id="9" name="Footer Placeholder 4">
            <a:extLst>
              <a:ext uri="{FF2B5EF4-FFF2-40B4-BE49-F238E27FC236}">
                <a16:creationId xmlns:a16="http://schemas.microsoft.com/office/drawing/2014/main" id="{A018B526-D86C-4835-AA3B-51D5AC613FB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1" name="Datumsplatzhalter 1">
            <a:extLst>
              <a:ext uri="{FF2B5EF4-FFF2-40B4-BE49-F238E27FC236}">
                <a16:creationId xmlns:a16="http://schemas.microsoft.com/office/drawing/2014/main" id="{612CA1BD-2862-44C9-8070-78DCA02D9C1A}"/>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417089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2F5C628-07F5-4C07-B50D-474A5DDDDC1C}"/>
              </a:ext>
            </a:extLst>
          </p:cNvPr>
          <p:cNvSpPr>
            <a:spLocks noGrp="1"/>
          </p:cNvSpPr>
          <p:nvPr>
            <p:ph type="sldNum" sz="quarter" idx="12"/>
          </p:nvPr>
        </p:nvSpPr>
        <p:spPr/>
        <p:txBody>
          <a:bodyPr/>
          <a:lstStyle/>
          <a:p>
            <a:pPr>
              <a:defRPr/>
            </a:pPr>
            <a:fld id="{944B4367-9E0C-405E-84D6-0F55A4E33EA1}" type="slidenum">
              <a:rPr lang="de-DE" smtClean="0"/>
              <a:pPr>
                <a:defRPr/>
              </a:pPr>
              <a:t>23</a:t>
            </a:fld>
            <a:endParaRPr lang="de-DE" dirty="0"/>
          </a:p>
        </p:txBody>
      </p:sp>
      <p:pic>
        <p:nvPicPr>
          <p:cNvPr id="7" name="Picture 6">
            <a:extLst>
              <a:ext uri="{FF2B5EF4-FFF2-40B4-BE49-F238E27FC236}">
                <a16:creationId xmlns:a16="http://schemas.microsoft.com/office/drawing/2014/main" id="{FB7AB8BC-4396-4B57-ACDE-E6CABFE17C12}"/>
              </a:ext>
            </a:extLst>
          </p:cNvPr>
          <p:cNvPicPr>
            <a:picLocks noChangeAspect="1"/>
          </p:cNvPicPr>
          <p:nvPr/>
        </p:nvPicPr>
        <p:blipFill>
          <a:blip r:embed="rId2"/>
          <a:stretch>
            <a:fillRect/>
          </a:stretch>
        </p:blipFill>
        <p:spPr>
          <a:xfrm>
            <a:off x="63672" y="590088"/>
            <a:ext cx="4395300" cy="4513600"/>
          </a:xfrm>
          <a:prstGeom prst="rect">
            <a:avLst/>
          </a:prstGeom>
        </p:spPr>
      </p:pic>
      <p:pic>
        <p:nvPicPr>
          <p:cNvPr id="8" name="Picture 7">
            <a:extLst>
              <a:ext uri="{FF2B5EF4-FFF2-40B4-BE49-F238E27FC236}">
                <a16:creationId xmlns:a16="http://schemas.microsoft.com/office/drawing/2014/main" id="{1C2DB546-129E-4E9F-815C-77D3BEFC00D0}"/>
              </a:ext>
            </a:extLst>
          </p:cNvPr>
          <p:cNvPicPr>
            <a:picLocks noChangeAspect="1"/>
          </p:cNvPicPr>
          <p:nvPr/>
        </p:nvPicPr>
        <p:blipFill>
          <a:blip r:embed="rId3"/>
          <a:stretch>
            <a:fillRect/>
          </a:stretch>
        </p:blipFill>
        <p:spPr>
          <a:xfrm>
            <a:off x="4493564" y="1143248"/>
            <a:ext cx="4616148" cy="3960440"/>
          </a:xfrm>
          <a:prstGeom prst="rect">
            <a:avLst/>
          </a:prstGeom>
        </p:spPr>
      </p:pic>
      <p:sp>
        <p:nvSpPr>
          <p:cNvPr id="11" name="Content Placeholder 2">
            <a:extLst>
              <a:ext uri="{FF2B5EF4-FFF2-40B4-BE49-F238E27FC236}">
                <a16:creationId xmlns:a16="http://schemas.microsoft.com/office/drawing/2014/main" id="{F4666CBB-A87B-4BEF-B60D-709F2EDD14B1}"/>
              </a:ext>
            </a:extLst>
          </p:cNvPr>
          <p:cNvSpPr txBox="1">
            <a:spLocks/>
          </p:cNvSpPr>
          <p:nvPr/>
        </p:nvSpPr>
        <p:spPr bwMode="auto">
          <a:xfrm>
            <a:off x="506626" y="5079472"/>
            <a:ext cx="7812868" cy="82126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Vergleich der Rekonstruktionen mit unterschiedlichen Auflösugnen. </a:t>
            </a:r>
          </a:p>
        </p:txBody>
      </p:sp>
      <p:sp>
        <p:nvSpPr>
          <p:cNvPr id="12" name="Datumsplatzhalter 1">
            <a:extLst>
              <a:ext uri="{FF2B5EF4-FFF2-40B4-BE49-F238E27FC236}">
                <a16:creationId xmlns:a16="http://schemas.microsoft.com/office/drawing/2014/main" id="{2B55B465-1B42-4C11-A4B5-113C38320155}"/>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3" name="Footer Placeholder 4">
            <a:extLst>
              <a:ext uri="{FF2B5EF4-FFF2-40B4-BE49-F238E27FC236}">
                <a16:creationId xmlns:a16="http://schemas.microsoft.com/office/drawing/2014/main" id="{89ABDC7A-D41A-43D6-B77C-426D609D9E5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298230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920F670-B97E-404F-8345-2F6555F02DAB}"/>
              </a:ext>
            </a:extLst>
          </p:cNvPr>
          <p:cNvSpPr>
            <a:spLocks noGrp="1"/>
          </p:cNvSpPr>
          <p:nvPr>
            <p:ph type="sldNum" sz="quarter" idx="12"/>
          </p:nvPr>
        </p:nvSpPr>
        <p:spPr/>
        <p:txBody>
          <a:bodyPr/>
          <a:lstStyle/>
          <a:p>
            <a:pPr>
              <a:defRPr/>
            </a:pPr>
            <a:fld id="{944B4367-9E0C-405E-84D6-0F55A4E33EA1}" type="slidenum">
              <a:rPr lang="de-DE" smtClean="0"/>
              <a:pPr>
                <a:defRPr/>
              </a:pPr>
              <a:t>24</a:t>
            </a:fld>
            <a:endParaRPr lang="de-DE" dirty="0"/>
          </a:p>
        </p:txBody>
      </p:sp>
      <p:sp>
        <p:nvSpPr>
          <p:cNvPr id="7" name="Content Placeholder 2">
            <a:extLst>
              <a:ext uri="{FF2B5EF4-FFF2-40B4-BE49-F238E27FC236}">
                <a16:creationId xmlns:a16="http://schemas.microsoft.com/office/drawing/2014/main" id="{7DAAD27A-2C81-46D2-B091-05F9B85637C5}"/>
              </a:ext>
            </a:extLst>
          </p:cNvPr>
          <p:cNvSpPr>
            <a:spLocks noGrp="1"/>
          </p:cNvSpPr>
          <p:nvPr>
            <p:ph idx="1"/>
          </p:nvPr>
        </p:nvSpPr>
        <p:spPr>
          <a:xfrm>
            <a:off x="395536" y="1412776"/>
            <a:ext cx="8137277" cy="4032448"/>
          </a:xfrm>
        </p:spPr>
        <p:txBody>
          <a:bodyPr/>
          <a:lstStyle/>
          <a:p>
            <a:pPr marL="0" indent="0" algn="ctr"/>
            <a:endParaRPr lang="de-DE" sz="2800" dirty="0">
              <a:latin typeface="Calibri (Body)"/>
              <a:cs typeface="Arial" panose="020B0604020202020204" pitchFamily="34" charset="0"/>
            </a:endParaRPr>
          </a:p>
          <a:p>
            <a:pPr marL="0" indent="0" algn="ctr"/>
            <a:endParaRPr lang="de-DE" sz="2800" dirty="0">
              <a:latin typeface="Calibri (Body)"/>
              <a:cs typeface="Arial" panose="020B0604020202020204" pitchFamily="34" charset="0"/>
            </a:endParaRPr>
          </a:p>
          <a:p>
            <a:pPr marL="0" indent="0" algn="ctr"/>
            <a:r>
              <a:rPr lang="de-DE" sz="2800" dirty="0">
                <a:latin typeface="Calibri (Body)"/>
                <a:cs typeface="Arial" panose="020B0604020202020204" pitchFamily="34" charset="0"/>
              </a:rPr>
              <a:t>Was verändert sich in den Abbildungsvorschriften der Epipolargeometrie bei unterschiedlichen Kameraauflösungen?</a:t>
            </a:r>
          </a:p>
          <a:p>
            <a:pPr algn="ctr">
              <a:buFont typeface="Arial" panose="020B0604020202020204" pitchFamily="34" charset="0"/>
              <a:buChar char="•"/>
            </a:pPr>
            <a:endParaRPr lang="de-DE" sz="2800" dirty="0">
              <a:latin typeface="Calibri (Body)"/>
              <a:cs typeface="Arial" panose="020B0604020202020204" pitchFamily="34" charset="0"/>
            </a:endParaRPr>
          </a:p>
          <a:p>
            <a:pPr algn="ctr">
              <a:buFont typeface="Arial" panose="020B0604020202020204" pitchFamily="34" charset="0"/>
              <a:buChar char="•"/>
            </a:pPr>
            <a:endParaRPr lang="de-DE" sz="2800" dirty="0"/>
          </a:p>
        </p:txBody>
      </p:sp>
      <p:sp>
        <p:nvSpPr>
          <p:cNvPr id="9" name="Footer Placeholder 4">
            <a:extLst>
              <a:ext uri="{FF2B5EF4-FFF2-40B4-BE49-F238E27FC236}">
                <a16:creationId xmlns:a16="http://schemas.microsoft.com/office/drawing/2014/main" id="{02275BCA-11E3-4C62-85B5-AD837F3A77AA}"/>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084AC29D-26B4-461D-AA25-204A501794D3}"/>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860130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4926CD-1D53-470C-8F29-ACE949CF5103}"/>
              </a:ext>
            </a:extLst>
          </p:cNvPr>
          <p:cNvSpPr>
            <a:spLocks noGrp="1"/>
          </p:cNvSpPr>
          <p:nvPr>
            <p:ph idx="1"/>
          </p:nvPr>
        </p:nvSpPr>
        <p:spPr>
          <a:xfrm>
            <a:off x="396081" y="751877"/>
            <a:ext cx="4175919" cy="365125"/>
          </a:xfrm>
        </p:spPr>
        <p:txBody>
          <a:bodyPr/>
          <a:lstStyle/>
          <a:p>
            <a:pPr marL="0" indent="0"/>
            <a:r>
              <a:rPr lang="de-DE" sz="2400" dirty="0">
                <a:latin typeface="Calibri (Body)"/>
              </a:rPr>
              <a:t>Aufbau eines CMOS Sensorchips</a:t>
            </a:r>
          </a:p>
          <a:p>
            <a:pPr marL="457200" lvl="1" indent="0"/>
            <a:endParaRPr lang="de-DE" sz="2400" dirty="0">
              <a:latin typeface="Calibri (Body)"/>
            </a:endParaRPr>
          </a:p>
        </p:txBody>
      </p:sp>
      <p:sp>
        <p:nvSpPr>
          <p:cNvPr id="4" name="Date Placeholder 3">
            <a:extLst>
              <a:ext uri="{FF2B5EF4-FFF2-40B4-BE49-F238E27FC236}">
                <a16:creationId xmlns:a16="http://schemas.microsoft.com/office/drawing/2014/main" id="{704FF9A4-70F9-47A2-B870-E930A469B68F}"/>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41635C67-8649-48BA-BED6-75F26C638C66}"/>
              </a:ext>
            </a:extLst>
          </p:cNvPr>
          <p:cNvSpPr>
            <a:spLocks noGrp="1"/>
          </p:cNvSpPr>
          <p:nvPr>
            <p:ph type="sldNum" sz="quarter" idx="12"/>
          </p:nvPr>
        </p:nvSpPr>
        <p:spPr/>
        <p:txBody>
          <a:bodyPr/>
          <a:lstStyle/>
          <a:p>
            <a:pPr>
              <a:defRPr/>
            </a:pPr>
            <a:fld id="{944B4367-9E0C-405E-84D6-0F55A4E33EA1}" type="slidenum">
              <a:rPr lang="de-DE" smtClean="0"/>
              <a:pPr>
                <a:defRPr/>
              </a:pPr>
              <a:t>25</a:t>
            </a:fld>
            <a:endParaRPr lang="de-DE" dirty="0"/>
          </a:p>
        </p:txBody>
      </p:sp>
      <p:sp>
        <p:nvSpPr>
          <p:cNvPr id="7" name="Footer Placeholder 4">
            <a:extLst>
              <a:ext uri="{FF2B5EF4-FFF2-40B4-BE49-F238E27FC236}">
                <a16:creationId xmlns:a16="http://schemas.microsoft.com/office/drawing/2014/main" id="{1245D050-2046-41AF-BAE5-20665B3C3C57}"/>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9" name="Picture 8">
            <a:extLst>
              <a:ext uri="{FF2B5EF4-FFF2-40B4-BE49-F238E27FC236}">
                <a16:creationId xmlns:a16="http://schemas.microsoft.com/office/drawing/2014/main" id="{40DA1BC9-5586-4216-AEFE-557DCBF7E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54" y="1102294"/>
            <a:ext cx="6912768" cy="4813152"/>
          </a:xfrm>
          <a:prstGeom prst="rect">
            <a:avLst/>
          </a:prstGeom>
        </p:spPr>
      </p:pic>
    </p:spTree>
    <p:extLst>
      <p:ext uri="{BB962C8B-B14F-4D97-AF65-F5344CB8AC3E}">
        <p14:creationId xmlns:p14="http://schemas.microsoft.com/office/powerpoint/2010/main" val="3843322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4A9A65-C912-419B-9784-375780AF5794}"/>
              </a:ext>
            </a:extLst>
          </p:cNvPr>
          <p:cNvSpPr>
            <a:spLocks noGrp="1"/>
          </p:cNvSpPr>
          <p:nvPr>
            <p:ph type="sldNum" sz="quarter" idx="12"/>
          </p:nvPr>
        </p:nvSpPr>
        <p:spPr/>
        <p:txBody>
          <a:bodyPr/>
          <a:lstStyle/>
          <a:p>
            <a:pPr>
              <a:defRPr/>
            </a:pPr>
            <a:fld id="{944B4367-9E0C-405E-84D6-0F55A4E33EA1}" type="slidenum">
              <a:rPr lang="de-DE" smtClean="0"/>
              <a:pPr>
                <a:defRPr/>
              </a:pPr>
              <a:t>26</a:t>
            </a:fld>
            <a:endParaRPr lang="de-DE" dirty="0"/>
          </a:p>
        </p:txBody>
      </p:sp>
      <p:pic>
        <p:nvPicPr>
          <p:cNvPr id="8" name="Picture 7">
            <a:extLst>
              <a:ext uri="{FF2B5EF4-FFF2-40B4-BE49-F238E27FC236}">
                <a16:creationId xmlns:a16="http://schemas.microsoft.com/office/drawing/2014/main" id="{7571B11F-C60D-4FB3-897A-A07EBE2EE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2" y="1954847"/>
            <a:ext cx="9144000" cy="3397174"/>
          </a:xfrm>
          <a:prstGeom prst="rect">
            <a:avLst/>
          </a:prstGeom>
        </p:spPr>
      </p:pic>
      <p:sp>
        <p:nvSpPr>
          <p:cNvPr id="9" name="Content Placeholder 2">
            <a:extLst>
              <a:ext uri="{FF2B5EF4-FFF2-40B4-BE49-F238E27FC236}">
                <a16:creationId xmlns:a16="http://schemas.microsoft.com/office/drawing/2014/main" id="{E70DC5AC-6E3B-4AC0-9218-F0DB88DE04E2}"/>
              </a:ext>
            </a:extLst>
          </p:cNvPr>
          <p:cNvSpPr>
            <a:spLocks noGrp="1"/>
          </p:cNvSpPr>
          <p:nvPr>
            <p:ph idx="1"/>
          </p:nvPr>
        </p:nvSpPr>
        <p:spPr>
          <a:xfrm>
            <a:off x="208420" y="764704"/>
            <a:ext cx="8351837" cy="4038600"/>
          </a:xfrm>
        </p:spPr>
        <p:txBody>
          <a:bodyPr/>
          <a:lstStyle/>
          <a:p>
            <a:pPr>
              <a:buFont typeface="Arial" panose="020B0604020202020204" pitchFamily="34" charset="0"/>
              <a:buChar char="•"/>
            </a:pPr>
            <a:r>
              <a:rPr lang="de-DE" sz="2400" dirty="0">
                <a:latin typeface="Calibri (Body)"/>
              </a:rPr>
              <a:t>Bei einer Auflösungsumstellung kommt es zu Interpolationen zwischen den Sensorelementen</a:t>
            </a:r>
          </a:p>
          <a:p>
            <a:pPr marL="457200" lvl="1" indent="0"/>
            <a:endParaRPr lang="de-DE" sz="2400" dirty="0">
              <a:latin typeface="Calibri (Body)"/>
            </a:endParaRPr>
          </a:p>
        </p:txBody>
      </p:sp>
      <p:sp>
        <p:nvSpPr>
          <p:cNvPr id="10" name="Footer Placeholder 4">
            <a:extLst>
              <a:ext uri="{FF2B5EF4-FFF2-40B4-BE49-F238E27FC236}">
                <a16:creationId xmlns:a16="http://schemas.microsoft.com/office/drawing/2014/main" id="{78CF4D96-0027-4D18-AA59-D9664361426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7" name="Datumsplatzhalter 1">
            <a:extLst>
              <a:ext uri="{FF2B5EF4-FFF2-40B4-BE49-F238E27FC236}">
                <a16:creationId xmlns:a16="http://schemas.microsoft.com/office/drawing/2014/main" id="{89EA5617-4ECB-438A-A110-F19CB6F76AF3}"/>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647005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2CAE874-279B-4604-A6F3-0C1FA7564DAD}"/>
              </a:ext>
            </a:extLst>
          </p:cNvPr>
          <p:cNvSpPr>
            <a:spLocks noGrp="1"/>
          </p:cNvSpPr>
          <p:nvPr>
            <p:ph type="dt" sz="half" idx="10"/>
          </p:nvPr>
        </p:nvSpPr>
        <p:spPr/>
        <p:txBody>
          <a:bodyPr/>
          <a:lstStyle/>
          <a:p>
            <a:pPr>
              <a:defRPr/>
            </a:pPr>
            <a:r>
              <a:rPr lang="de-DE" dirty="0"/>
              <a:t>4.07.2018</a:t>
            </a:r>
          </a:p>
        </p:txBody>
      </p:sp>
      <p:sp>
        <p:nvSpPr>
          <p:cNvPr id="6" name="Slide Number Placeholder 5">
            <a:extLst>
              <a:ext uri="{FF2B5EF4-FFF2-40B4-BE49-F238E27FC236}">
                <a16:creationId xmlns:a16="http://schemas.microsoft.com/office/drawing/2014/main" id="{F09DC2D5-C5AB-4E72-83B9-F8B530DEA6E1}"/>
              </a:ext>
            </a:extLst>
          </p:cNvPr>
          <p:cNvSpPr>
            <a:spLocks noGrp="1"/>
          </p:cNvSpPr>
          <p:nvPr>
            <p:ph type="sldNum" sz="quarter" idx="12"/>
          </p:nvPr>
        </p:nvSpPr>
        <p:spPr/>
        <p:txBody>
          <a:bodyPr/>
          <a:lstStyle/>
          <a:p>
            <a:pPr>
              <a:defRPr/>
            </a:pPr>
            <a:fld id="{944B4367-9E0C-405E-84D6-0F55A4E33EA1}" type="slidenum">
              <a:rPr lang="de-DE" smtClean="0"/>
              <a:pPr>
                <a:defRPr/>
              </a:pPr>
              <a:t>27</a:t>
            </a:fld>
            <a:endParaRPr lang="de-DE" dirty="0"/>
          </a:p>
        </p:txBody>
      </p:sp>
      <p:pic>
        <p:nvPicPr>
          <p:cNvPr id="3" name="Picture 2">
            <a:extLst>
              <a:ext uri="{FF2B5EF4-FFF2-40B4-BE49-F238E27FC236}">
                <a16:creationId xmlns:a16="http://schemas.microsoft.com/office/drawing/2014/main" id="{4CB3CA48-46FD-43E7-AFDC-C849DD1F3F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905"/>
            <a:ext cx="5328592" cy="2776619"/>
          </a:xfrm>
          <a:prstGeom prst="rect">
            <a:avLst/>
          </a:prstGeom>
        </p:spPr>
      </p:pic>
      <p:sp>
        <p:nvSpPr>
          <p:cNvPr id="7" name="Footer Placeholder 4">
            <a:extLst>
              <a:ext uri="{FF2B5EF4-FFF2-40B4-BE49-F238E27FC236}">
                <a16:creationId xmlns:a16="http://schemas.microsoft.com/office/drawing/2014/main" id="{D80B3EFF-1519-411C-A8A1-8A62545829A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A59ACF3E-5B17-41D8-8A6F-B0E7CBA7A1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515" y="2761914"/>
            <a:ext cx="5823957" cy="3014754"/>
          </a:xfrm>
          <a:prstGeom prst="rect">
            <a:avLst/>
          </a:prstGeom>
        </p:spPr>
      </p:pic>
    </p:spTree>
    <p:extLst>
      <p:ext uri="{BB962C8B-B14F-4D97-AF65-F5344CB8AC3E}">
        <p14:creationId xmlns:p14="http://schemas.microsoft.com/office/powerpoint/2010/main" val="3745808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2EE215-C2AD-4CF8-8EE4-A2814DE1A610}"/>
              </a:ext>
            </a:extLst>
          </p:cNvPr>
          <p:cNvSpPr>
            <a:spLocks noGrp="1"/>
          </p:cNvSpPr>
          <p:nvPr>
            <p:ph type="sldNum" sz="quarter" idx="12"/>
          </p:nvPr>
        </p:nvSpPr>
        <p:spPr/>
        <p:txBody>
          <a:bodyPr/>
          <a:lstStyle/>
          <a:p>
            <a:pPr>
              <a:defRPr/>
            </a:pPr>
            <a:fld id="{944B4367-9E0C-405E-84D6-0F55A4E33EA1}" type="slidenum">
              <a:rPr lang="de-DE" smtClean="0"/>
              <a:pPr>
                <a:defRPr/>
              </a:pPr>
              <a:t>28</a:t>
            </a:fld>
            <a:endParaRPr lang="de-DE" dirty="0"/>
          </a:p>
        </p:txBody>
      </p:sp>
      <p:pic>
        <p:nvPicPr>
          <p:cNvPr id="8" name="Picture 7">
            <a:extLst>
              <a:ext uri="{FF2B5EF4-FFF2-40B4-BE49-F238E27FC236}">
                <a16:creationId xmlns:a16="http://schemas.microsoft.com/office/drawing/2014/main" id="{664ADF85-96DE-4741-BA7F-296ACDFC4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5213"/>
            <a:ext cx="9144000" cy="3927573"/>
          </a:xfrm>
          <a:prstGeom prst="rect">
            <a:avLst/>
          </a:prstGeom>
        </p:spPr>
      </p:pic>
      <p:sp>
        <p:nvSpPr>
          <p:cNvPr id="9" name="Datumsplatzhalter 1">
            <a:extLst>
              <a:ext uri="{FF2B5EF4-FFF2-40B4-BE49-F238E27FC236}">
                <a16:creationId xmlns:a16="http://schemas.microsoft.com/office/drawing/2014/main" id="{6169EE9F-9319-4ED9-8286-BACAAE00D8B2}"/>
              </a:ext>
            </a:extLst>
          </p:cNvPr>
          <p:cNvSpPr>
            <a:spLocks noGrp="1"/>
          </p:cNvSpPr>
          <p:nvPr>
            <p:ph type="dt" sz="quarter" idx="10"/>
          </p:nvPr>
        </p:nvSpPr>
        <p:spPr>
          <a:xfrm>
            <a:off x="7667625" y="6378575"/>
            <a:ext cx="865188" cy="365125"/>
          </a:xfrm>
        </p:spPr>
        <p:txBody>
          <a:bodyPr/>
          <a:lstStyle/>
          <a:p>
            <a:pPr>
              <a:defRPr/>
            </a:pPr>
            <a:r>
              <a:rPr lang="de-DE" dirty="0"/>
              <a:t>4.7.2018</a:t>
            </a:r>
          </a:p>
        </p:txBody>
      </p:sp>
      <p:sp>
        <p:nvSpPr>
          <p:cNvPr id="10" name="Footer Placeholder 4">
            <a:extLst>
              <a:ext uri="{FF2B5EF4-FFF2-40B4-BE49-F238E27FC236}">
                <a16:creationId xmlns:a16="http://schemas.microsoft.com/office/drawing/2014/main" id="{0B7F76EF-71DC-4E04-AFA6-2F30E5A6B1CA}"/>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198831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29</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2" name="Title 1">
            <a:extLst>
              <a:ext uri="{FF2B5EF4-FFF2-40B4-BE49-F238E27FC236}">
                <a16:creationId xmlns:a16="http://schemas.microsoft.com/office/drawing/2014/main" id="{82161F07-B756-4189-B3F9-D3B39091B22E}"/>
              </a:ext>
            </a:extLst>
          </p:cNvPr>
          <p:cNvSpPr>
            <a:spLocks noGrp="1"/>
          </p:cNvSpPr>
          <p:nvPr>
            <p:ph type="title"/>
          </p:nvPr>
        </p:nvSpPr>
        <p:spPr>
          <a:xfrm>
            <a:off x="471488" y="395288"/>
            <a:ext cx="7772400" cy="533400"/>
          </a:xfrm>
        </p:spPr>
        <p:txBody>
          <a:bodyPr/>
          <a:lstStyle/>
          <a:p>
            <a:r>
              <a:rPr lang="de-DE" dirty="0">
                <a:latin typeface="Calibri (Body)"/>
              </a:rPr>
              <a:t>Anwendung auf ein reales Beispiel </a:t>
            </a:r>
          </a:p>
        </p:txBody>
      </p:sp>
      <p:pic>
        <p:nvPicPr>
          <p:cNvPr id="13" name="Picture 12">
            <a:extLst>
              <a:ext uri="{FF2B5EF4-FFF2-40B4-BE49-F238E27FC236}">
                <a16:creationId xmlns:a16="http://schemas.microsoft.com/office/drawing/2014/main" id="{30EC70F1-1660-42DB-9C36-1824ED6F81BF}"/>
              </a:ext>
            </a:extLst>
          </p:cNvPr>
          <p:cNvPicPr>
            <a:picLocks noChangeAspect="1"/>
          </p:cNvPicPr>
          <p:nvPr/>
        </p:nvPicPr>
        <p:blipFill>
          <a:blip r:embed="rId2"/>
          <a:stretch>
            <a:fillRect/>
          </a:stretch>
        </p:blipFill>
        <p:spPr>
          <a:xfrm>
            <a:off x="1475656" y="1067768"/>
            <a:ext cx="6443960" cy="4832970"/>
          </a:xfrm>
          <a:prstGeom prst="rect">
            <a:avLst/>
          </a:prstGeom>
        </p:spPr>
      </p:pic>
    </p:spTree>
    <p:extLst>
      <p:ext uri="{BB962C8B-B14F-4D97-AF65-F5344CB8AC3E}">
        <p14:creationId xmlns:p14="http://schemas.microsoft.com/office/powerpoint/2010/main" val="1567023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BF06D9C-9D87-4D0C-BC2A-3C16BAA5FE64}"/>
              </a:ext>
            </a:extLst>
          </p:cNvPr>
          <p:cNvSpPr>
            <a:spLocks noGrp="1"/>
          </p:cNvSpPr>
          <p:nvPr>
            <p:ph type="sldNum" sz="quarter" idx="12"/>
          </p:nvPr>
        </p:nvSpPr>
        <p:spPr/>
        <p:txBody>
          <a:bodyPr/>
          <a:lstStyle/>
          <a:p>
            <a:pPr>
              <a:defRPr/>
            </a:pPr>
            <a:fld id="{944B4367-9E0C-405E-84D6-0F55A4E33EA1}" type="slidenum">
              <a:rPr lang="de-DE" smtClean="0"/>
              <a:pPr>
                <a:defRPr/>
              </a:pPr>
              <a:t>3</a:t>
            </a:fld>
            <a:endParaRPr lang="de-DE" dirty="0"/>
          </a:p>
        </p:txBody>
      </p:sp>
      <p:sp>
        <p:nvSpPr>
          <p:cNvPr id="7" name="Content Placeholder 14">
            <a:extLst>
              <a:ext uri="{FF2B5EF4-FFF2-40B4-BE49-F238E27FC236}">
                <a16:creationId xmlns:a16="http://schemas.microsoft.com/office/drawing/2014/main" id="{20CAAFA0-6EF0-43C2-933E-97290345ECCB}"/>
              </a:ext>
            </a:extLst>
          </p:cNvPr>
          <p:cNvSpPr>
            <a:spLocks noGrp="1"/>
          </p:cNvSpPr>
          <p:nvPr>
            <p:ph idx="1"/>
          </p:nvPr>
        </p:nvSpPr>
        <p:spPr>
          <a:xfrm>
            <a:off x="468313" y="1524000"/>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Die 3D-Szenenrekonstruktion ist ein Teilbereich der Computer Vision</a:t>
            </a:r>
          </a:p>
          <a:p>
            <a:pPr>
              <a:buFont typeface="Arial" panose="020B0604020202020204" pitchFamily="34" charset="0"/>
              <a:buChar char="•"/>
            </a:pPr>
            <a:r>
              <a:rPr lang="de-DE" sz="2400" dirty="0">
                <a:latin typeface="Calibri (Body)"/>
                <a:cs typeface="Arial" panose="020B0604020202020204" pitchFamily="34" charset="0"/>
              </a:rPr>
              <a:t>Aus digitialen 2D-Bilddaten werden 3D-Informationen gewonnen </a:t>
            </a:r>
          </a:p>
          <a:p>
            <a:pPr>
              <a:buFont typeface="Arial" panose="020B0604020202020204" pitchFamily="34" charset="0"/>
              <a:buChar char="•"/>
            </a:pPr>
            <a:r>
              <a:rPr lang="de-DE" sz="2400" dirty="0">
                <a:latin typeface="Calibri (Body)"/>
                <a:cs typeface="Arial" panose="020B0604020202020204" pitchFamily="34" charset="0"/>
              </a:rPr>
              <a:t>Typisches Verfahren einer Szenenrekonstruktion beinhaltet</a:t>
            </a:r>
          </a:p>
          <a:p>
            <a:pPr lvl="1">
              <a:buFont typeface="Arial" panose="020B0604020202020204" pitchFamily="34" charset="0"/>
              <a:buChar char="•"/>
            </a:pPr>
            <a:r>
              <a:rPr lang="de-DE" sz="2400" dirty="0">
                <a:latin typeface="Calibri (Body)"/>
                <a:cs typeface="Arial" panose="020B0604020202020204" pitchFamily="34" charset="0"/>
              </a:rPr>
              <a:t>Bildaufnahme</a:t>
            </a:r>
          </a:p>
          <a:p>
            <a:pPr lvl="1">
              <a:buFont typeface="Arial" panose="020B0604020202020204" pitchFamily="34" charset="0"/>
              <a:buChar char="•"/>
            </a:pPr>
            <a:r>
              <a:rPr lang="de-DE" sz="2400" dirty="0">
                <a:latin typeface="Calibri (Body)"/>
                <a:cs typeface="Arial" panose="020B0604020202020204" pitchFamily="34" charset="0"/>
              </a:rPr>
              <a:t>Bildanalyse</a:t>
            </a: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sz="2400" dirty="0">
              <a:latin typeface="Calibri (Body)"/>
              <a:cs typeface="Arial" panose="020B0604020202020204" pitchFamily="34" charset="0"/>
            </a:endParaRPr>
          </a:p>
          <a:p>
            <a:pPr>
              <a:buFont typeface="Arial" panose="020B0604020202020204" pitchFamily="34" charset="0"/>
              <a:buChar char="•"/>
            </a:pPr>
            <a:endParaRPr lang="de-DE" sz="2400" dirty="0">
              <a:latin typeface="Calibri (Body)"/>
              <a:cs typeface="Arial" panose="020B0604020202020204" pitchFamily="34" charset="0"/>
            </a:endParaRPr>
          </a:p>
          <a:p>
            <a:pPr marL="0" indent="0"/>
            <a:endParaRPr lang="de-DE" sz="2400" b="1" dirty="0">
              <a:latin typeface="Calibri (Body)"/>
              <a:cs typeface="Arial" panose="020B0604020202020204" pitchFamily="34" charset="0"/>
            </a:endParaRPr>
          </a:p>
          <a:p>
            <a:endParaRPr lang="de-DE" dirty="0"/>
          </a:p>
        </p:txBody>
      </p:sp>
      <p:sp>
        <p:nvSpPr>
          <p:cNvPr id="8" name="Title 8">
            <a:extLst>
              <a:ext uri="{FF2B5EF4-FFF2-40B4-BE49-F238E27FC236}">
                <a16:creationId xmlns:a16="http://schemas.microsoft.com/office/drawing/2014/main" id="{3A75C23C-22E2-49F2-8E8C-EC9E6D8ACE1A}"/>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a:latin typeface="Calibri (Body)"/>
              </a:rPr>
              <a:t>Einleitung</a:t>
            </a:r>
            <a:endParaRPr lang="de-DE" u="none" kern="0" dirty="0">
              <a:latin typeface="Calibri (Body)"/>
            </a:endParaRPr>
          </a:p>
        </p:txBody>
      </p:sp>
      <p:sp>
        <p:nvSpPr>
          <p:cNvPr id="9" name="Footer Placeholder 4">
            <a:extLst>
              <a:ext uri="{FF2B5EF4-FFF2-40B4-BE49-F238E27FC236}">
                <a16:creationId xmlns:a16="http://schemas.microsoft.com/office/drawing/2014/main" id="{5E4E4BD6-951D-4A73-929D-F4A648C70473}"/>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DC7EF4DB-C201-4C4F-AADA-67F6696B13F5}"/>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273093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30</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8" name="Content Placeholder 2">
            <a:extLst>
              <a:ext uri="{FF2B5EF4-FFF2-40B4-BE49-F238E27FC236}">
                <a16:creationId xmlns:a16="http://schemas.microsoft.com/office/drawing/2014/main" id="{DF1C7EE6-9366-4C0D-B956-5F6A6FD87D60}"/>
              </a:ext>
            </a:extLst>
          </p:cNvPr>
          <p:cNvSpPr txBox="1">
            <a:spLocks/>
          </p:cNvSpPr>
          <p:nvPr/>
        </p:nvSpPr>
        <p:spPr bwMode="auto">
          <a:xfrm>
            <a:off x="459207" y="1768278"/>
            <a:ext cx="8137277" cy="403244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marL="0" indent="0" algn="ctr">
              <a:lnSpc>
                <a:spcPct val="100000"/>
              </a:lnSpc>
            </a:pPr>
            <a:endParaRPr lang="de-DE" sz="2800" u="none" kern="0" dirty="0">
              <a:latin typeface="Calibri (Body)"/>
              <a:cs typeface="Arial" panose="020B0604020202020204" pitchFamily="34" charset="0"/>
            </a:endParaRPr>
          </a:p>
          <a:p>
            <a:pPr marL="0" indent="0" algn="ctr">
              <a:lnSpc>
                <a:spcPct val="100000"/>
              </a:lnSpc>
            </a:pPr>
            <a:endParaRPr lang="de-DE" sz="2800" u="none" kern="0" dirty="0">
              <a:latin typeface="Calibri (Body)"/>
              <a:cs typeface="Arial" panose="020B0604020202020204" pitchFamily="34" charset="0"/>
            </a:endParaRPr>
          </a:p>
          <a:p>
            <a:pPr marL="0" indent="0" algn="ctr">
              <a:lnSpc>
                <a:spcPct val="100000"/>
              </a:lnSpc>
            </a:pPr>
            <a:r>
              <a:rPr lang="de-DE" sz="2800" u="none" kern="0" dirty="0">
                <a:latin typeface="Calibri (Body)"/>
                <a:cs typeface="Arial" panose="020B0604020202020204" pitchFamily="34" charset="0"/>
              </a:rPr>
              <a:t>Welche Probleme treten bei der Verwendung von realen Bilddaten auf und wie können diese behoben beziehungsweise minimiert werden?</a:t>
            </a:r>
          </a:p>
          <a:p>
            <a:pPr algn="ctr">
              <a:lnSpc>
                <a:spcPct val="100000"/>
              </a:lnSpc>
              <a:buFont typeface="Arial" panose="020B0604020202020204" pitchFamily="34" charset="0"/>
              <a:buChar char="•"/>
            </a:pPr>
            <a:endParaRPr lang="de-DE" sz="2800" u="none" kern="0" dirty="0">
              <a:latin typeface="Calibri (Body)"/>
              <a:cs typeface="Arial" panose="020B0604020202020204" pitchFamily="34" charset="0"/>
            </a:endParaRPr>
          </a:p>
          <a:p>
            <a:pPr algn="ctr">
              <a:lnSpc>
                <a:spcPct val="100000"/>
              </a:lnSpc>
              <a:buFont typeface="Arial" panose="020B0604020202020204" pitchFamily="34" charset="0"/>
              <a:buChar char="•"/>
            </a:pPr>
            <a:endParaRPr lang="de-DE" sz="2800" u="none" kern="0" dirty="0"/>
          </a:p>
        </p:txBody>
      </p:sp>
      <p:sp>
        <p:nvSpPr>
          <p:cNvPr id="3" name="Title 2">
            <a:extLst>
              <a:ext uri="{FF2B5EF4-FFF2-40B4-BE49-F238E27FC236}">
                <a16:creationId xmlns:a16="http://schemas.microsoft.com/office/drawing/2014/main" id="{B495AC0F-8CC8-4856-A622-C735BE01CCA6}"/>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460002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Bildfehler</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31</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8" name="Content Placeholder 2">
            <a:extLst>
              <a:ext uri="{FF2B5EF4-FFF2-40B4-BE49-F238E27FC236}">
                <a16:creationId xmlns:a16="http://schemas.microsoft.com/office/drawing/2014/main" id="{31FD679C-B9CF-4D5F-9B0F-0AB76EB5F386}"/>
              </a:ext>
            </a:extLst>
          </p:cNvPr>
          <p:cNvSpPr>
            <a:spLocks noGrp="1"/>
          </p:cNvSpPr>
          <p:nvPr>
            <p:ph idx="1"/>
          </p:nvPr>
        </p:nvSpPr>
        <p:spPr>
          <a:xfrm>
            <a:off x="468313" y="1524000"/>
            <a:ext cx="8351837" cy="4038600"/>
          </a:xfrm>
        </p:spPr>
        <p:txBody>
          <a:bodyPr/>
          <a:lstStyle/>
          <a:p>
            <a:pPr>
              <a:buFont typeface="Arial" panose="020B0604020202020204" pitchFamily="34" charset="0"/>
              <a:buChar char="•"/>
            </a:pPr>
            <a:r>
              <a:rPr lang="de-DE" sz="2400" dirty="0">
                <a:latin typeface="Calibri (Body)"/>
              </a:rPr>
              <a:t>Welche Probleme treten bei der Verwendung von realen Bilddaten auf</a:t>
            </a:r>
          </a:p>
          <a:p>
            <a:pPr lvl="1">
              <a:buFont typeface="Arial" panose="020B0604020202020204" pitchFamily="34" charset="0"/>
              <a:buChar char="•"/>
            </a:pPr>
            <a:r>
              <a:rPr lang="de-DE" sz="2400" dirty="0">
                <a:latin typeface="Calibri (Body)"/>
              </a:rPr>
              <a:t>Bildrauschen</a:t>
            </a:r>
          </a:p>
          <a:p>
            <a:pPr lvl="1">
              <a:buFont typeface="Arial" panose="020B0604020202020204" pitchFamily="34" charset="0"/>
              <a:buChar char="•"/>
            </a:pPr>
            <a:r>
              <a:rPr lang="de-DE" sz="2400" dirty="0">
                <a:latin typeface="Calibri (Body)"/>
              </a:rPr>
              <a:t>Ungenauigkeit der Punktekorrespondenzen</a:t>
            </a:r>
          </a:p>
        </p:txBody>
      </p:sp>
      <p:pic>
        <p:nvPicPr>
          <p:cNvPr id="5" name="Picture 4">
            <a:extLst>
              <a:ext uri="{FF2B5EF4-FFF2-40B4-BE49-F238E27FC236}">
                <a16:creationId xmlns:a16="http://schemas.microsoft.com/office/drawing/2014/main" id="{13961C69-77D1-4560-9A57-24657E294E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688" y="3233270"/>
            <a:ext cx="5436096" cy="2642103"/>
          </a:xfrm>
          <a:prstGeom prst="rect">
            <a:avLst/>
          </a:prstGeom>
        </p:spPr>
      </p:pic>
    </p:spTree>
    <p:extLst>
      <p:ext uri="{BB962C8B-B14F-4D97-AF65-F5344CB8AC3E}">
        <p14:creationId xmlns:p14="http://schemas.microsoft.com/office/powerpoint/2010/main" val="2319417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32</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4" name="Picture 13">
            <a:extLst>
              <a:ext uri="{FF2B5EF4-FFF2-40B4-BE49-F238E27FC236}">
                <a16:creationId xmlns:a16="http://schemas.microsoft.com/office/drawing/2014/main" id="{1A418EB6-0D2A-4540-8EBA-BFA36553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3611537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355C-FA90-4470-9306-17D8622AE823}"/>
              </a:ext>
            </a:extLst>
          </p:cNvPr>
          <p:cNvSpPr>
            <a:spLocks noGrp="1"/>
          </p:cNvSpPr>
          <p:nvPr>
            <p:ph type="title"/>
          </p:nvPr>
        </p:nvSpPr>
        <p:spPr/>
        <p:txBody>
          <a:bodyPr/>
          <a:lstStyle/>
          <a:p>
            <a:endParaRPr lang="de-DE"/>
          </a:p>
        </p:txBody>
      </p:sp>
      <p:sp>
        <p:nvSpPr>
          <p:cNvPr id="6" name="Slide Number Placeholder 5">
            <a:extLst>
              <a:ext uri="{FF2B5EF4-FFF2-40B4-BE49-F238E27FC236}">
                <a16:creationId xmlns:a16="http://schemas.microsoft.com/office/drawing/2014/main" id="{7094A040-F646-464D-BAD3-9107E7689335}"/>
              </a:ext>
            </a:extLst>
          </p:cNvPr>
          <p:cNvSpPr>
            <a:spLocks noGrp="1"/>
          </p:cNvSpPr>
          <p:nvPr>
            <p:ph type="sldNum" sz="quarter" idx="12"/>
          </p:nvPr>
        </p:nvSpPr>
        <p:spPr/>
        <p:txBody>
          <a:bodyPr/>
          <a:lstStyle/>
          <a:p>
            <a:pPr>
              <a:defRPr/>
            </a:pPr>
            <a:fld id="{944B4367-9E0C-405E-84D6-0F55A4E33EA1}" type="slidenum">
              <a:rPr lang="de-DE" smtClean="0"/>
              <a:pPr>
                <a:defRPr/>
              </a:pPr>
              <a:t>33</a:t>
            </a:fld>
            <a:endParaRPr lang="de-DE" dirty="0"/>
          </a:p>
        </p:txBody>
      </p:sp>
      <p:pic>
        <p:nvPicPr>
          <p:cNvPr id="7" name="Content Placeholder 6">
            <a:extLst>
              <a:ext uri="{FF2B5EF4-FFF2-40B4-BE49-F238E27FC236}">
                <a16:creationId xmlns:a16="http://schemas.microsoft.com/office/drawing/2014/main" id="{B026B98D-256C-4515-99EE-3F25FF797B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05" y="1988840"/>
            <a:ext cx="4402400" cy="2934933"/>
          </a:xfrm>
          <a:prstGeom prst="rect">
            <a:avLst/>
          </a:prstGeom>
        </p:spPr>
      </p:pic>
      <p:pic>
        <p:nvPicPr>
          <p:cNvPr id="9" name="Picture 8">
            <a:extLst>
              <a:ext uri="{FF2B5EF4-FFF2-40B4-BE49-F238E27FC236}">
                <a16:creationId xmlns:a16="http://schemas.microsoft.com/office/drawing/2014/main" id="{8D323E2D-DFCF-47C7-A2F2-A4E4BB0AD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435" y="1988839"/>
            <a:ext cx="4675267" cy="2934934"/>
          </a:xfrm>
          <a:prstGeom prst="rect">
            <a:avLst/>
          </a:prstGeom>
          <a:noFill/>
        </p:spPr>
      </p:pic>
      <p:sp>
        <p:nvSpPr>
          <p:cNvPr id="8" name="Footer Placeholder 4">
            <a:extLst>
              <a:ext uri="{FF2B5EF4-FFF2-40B4-BE49-F238E27FC236}">
                <a16:creationId xmlns:a16="http://schemas.microsoft.com/office/drawing/2014/main" id="{91031136-FD45-485C-BE8D-06D6EAE6E86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27C87065-6E50-49B4-AEF4-BA441AD8316B}"/>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521743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Ergebnisse</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34</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01171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25D0A2A-894F-4919-81A2-4AB18F956574}"/>
              </a:ext>
            </a:extLst>
          </p:cNvPr>
          <p:cNvSpPr>
            <a:spLocks noGrp="1"/>
          </p:cNvSpPr>
          <p:nvPr>
            <p:ph type="sldNum" sz="quarter" idx="12"/>
          </p:nvPr>
        </p:nvSpPr>
        <p:spPr/>
        <p:txBody>
          <a:bodyPr/>
          <a:lstStyle/>
          <a:p>
            <a:pPr>
              <a:defRPr/>
            </a:pPr>
            <a:fld id="{944B4367-9E0C-405E-84D6-0F55A4E33EA1}" type="slidenum">
              <a:rPr lang="de-DE" smtClean="0"/>
              <a:pPr>
                <a:defRPr/>
              </a:pPr>
              <a:t>35</a:t>
            </a:fld>
            <a:endParaRPr lang="de-DE" dirty="0"/>
          </a:p>
        </p:txBody>
      </p:sp>
      <p:sp>
        <p:nvSpPr>
          <p:cNvPr id="7" name="Title 1">
            <a:extLst>
              <a:ext uri="{FF2B5EF4-FFF2-40B4-BE49-F238E27FC236}">
                <a16:creationId xmlns:a16="http://schemas.microsoft.com/office/drawing/2014/main" id="{C08892E6-37ED-49DF-A30B-340540A6102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u="none" kern="0" dirty="0">
                <a:latin typeface="Calibri (Body)"/>
              </a:rPr>
              <a:t>Rektifizierungsansatz</a:t>
            </a:r>
          </a:p>
        </p:txBody>
      </p:sp>
      <p:sp>
        <p:nvSpPr>
          <p:cNvPr id="8" name="Content Placeholder 2">
            <a:extLst>
              <a:ext uri="{FF2B5EF4-FFF2-40B4-BE49-F238E27FC236}">
                <a16:creationId xmlns:a16="http://schemas.microsoft.com/office/drawing/2014/main" id="{38E8AF67-A45E-49FC-9253-60F2D150064F}"/>
              </a:ext>
            </a:extLst>
          </p:cNvPr>
          <p:cNvSpPr>
            <a:spLocks noGrp="1"/>
          </p:cNvSpPr>
          <p:nvPr>
            <p:ph idx="1"/>
          </p:nvPr>
        </p:nvSpPr>
        <p:spPr>
          <a:xfrm>
            <a:off x="509254" y="1259645"/>
            <a:ext cx="8351837" cy="4038600"/>
          </a:xfrm>
        </p:spPr>
        <p:txBody>
          <a:bodyPr/>
          <a:lstStyle/>
          <a:p>
            <a:pPr>
              <a:buFont typeface="Arial" panose="020B0604020202020204" pitchFamily="34" charset="0"/>
              <a:buChar char="•"/>
            </a:pPr>
            <a:r>
              <a:rPr lang="de-DE" sz="2400" dirty="0">
                <a:latin typeface="Calibri (Body)"/>
              </a:rPr>
              <a:t>Ist auf eine schnelle und effiziente Rekonstruktion einer Szene ausgelegt.</a:t>
            </a:r>
          </a:p>
          <a:p>
            <a:pPr>
              <a:buFont typeface="Arial" panose="020B0604020202020204" pitchFamily="34" charset="0"/>
              <a:buChar char="•"/>
            </a:pPr>
            <a:r>
              <a:rPr lang="de-DE" sz="2400" dirty="0">
                <a:latin typeface="Calibri (Body)"/>
              </a:rPr>
              <a:t>Keine Bestimmung der Kameraparameter.</a:t>
            </a:r>
          </a:p>
          <a:p>
            <a:pPr>
              <a:buFont typeface="Arial" panose="020B0604020202020204" pitchFamily="34" charset="0"/>
              <a:buChar char="•"/>
            </a:pPr>
            <a:r>
              <a:rPr lang="de-DE" sz="2400" dirty="0">
                <a:latin typeface="Calibri (Body)"/>
              </a:rPr>
              <a:t>Methode beruht auf zuvorige rektifizierung der Bilder.</a:t>
            </a:r>
          </a:p>
        </p:txBody>
      </p:sp>
      <p:pic>
        <p:nvPicPr>
          <p:cNvPr id="10" name="Picture 9">
            <a:extLst>
              <a:ext uri="{FF2B5EF4-FFF2-40B4-BE49-F238E27FC236}">
                <a16:creationId xmlns:a16="http://schemas.microsoft.com/office/drawing/2014/main" id="{61393B37-FF5C-4EEB-AD2E-59151612A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79" y="3058056"/>
            <a:ext cx="4440923" cy="2769450"/>
          </a:xfrm>
          <a:prstGeom prst="rect">
            <a:avLst/>
          </a:prstGeom>
        </p:spPr>
      </p:pic>
      <p:pic>
        <p:nvPicPr>
          <p:cNvPr id="14" name="Picture 13">
            <a:extLst>
              <a:ext uri="{FF2B5EF4-FFF2-40B4-BE49-F238E27FC236}">
                <a16:creationId xmlns:a16="http://schemas.microsoft.com/office/drawing/2014/main" id="{3BE95854-D03B-49C6-B92A-2275BDC7BA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498" y="3047152"/>
            <a:ext cx="4440923" cy="2791258"/>
          </a:xfrm>
          <a:prstGeom prst="rect">
            <a:avLst/>
          </a:prstGeom>
        </p:spPr>
      </p:pic>
      <p:sp>
        <p:nvSpPr>
          <p:cNvPr id="15" name="Footer Placeholder 4">
            <a:extLst>
              <a:ext uri="{FF2B5EF4-FFF2-40B4-BE49-F238E27FC236}">
                <a16:creationId xmlns:a16="http://schemas.microsoft.com/office/drawing/2014/main" id="{B524985F-BFE3-49D5-93EF-739FF9DC5266}"/>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6" name="Date Placeholder 3">
            <a:extLst>
              <a:ext uri="{FF2B5EF4-FFF2-40B4-BE49-F238E27FC236}">
                <a16:creationId xmlns:a16="http://schemas.microsoft.com/office/drawing/2014/main" id="{2FA18C7A-CD25-42D3-B47C-BE35F031A4FF}"/>
              </a:ext>
            </a:extLst>
          </p:cNvPr>
          <p:cNvSpPr>
            <a:spLocks noGrp="1"/>
          </p:cNvSpPr>
          <p:nvPr>
            <p:ph type="dt" sz="half"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43955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Zusammenfassung</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36</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5993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6000" dirty="0">
              <a:latin typeface="Calibri (Body)"/>
            </a:endParaRPr>
          </a:p>
          <a:p>
            <a:pPr algn="ctr"/>
            <a:r>
              <a:rPr lang="de-DE" sz="6000" dirty="0">
                <a:latin typeface="Calibri (Body)"/>
              </a:rPr>
              <a:t>BackUp Slides</a:t>
            </a: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37</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2317120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Rektifizierung</a:t>
            </a: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38</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3182934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a:latin typeface="Calibri (Body)"/>
              </a:rPr>
              <a:t>Sortierungsalgorithmus</a:t>
            </a:r>
            <a:endParaRPr lang="de-DE" dirty="0">
              <a:latin typeface="Calibri (Body)"/>
            </a:endParaRPr>
          </a:p>
        </p:txBody>
      </p:sp>
      <p:sp>
        <p:nvSpPr>
          <p:cNvPr id="3" name="Content Placeholder 2">
            <a:extLst>
              <a:ext uri="{FF2B5EF4-FFF2-40B4-BE49-F238E27FC236}">
                <a16:creationId xmlns:a16="http://schemas.microsoft.com/office/drawing/2014/main" id="{0650477B-E546-43BC-98A5-F7F4613C8E94}"/>
              </a:ext>
            </a:extLst>
          </p:cNvPr>
          <p:cNvSpPr>
            <a:spLocks noGrp="1"/>
          </p:cNvSpPr>
          <p:nvPr>
            <p:ph idx="1"/>
          </p:nvPr>
        </p:nvSpPr>
        <p:spPr/>
        <p:txBody>
          <a:bodyPr/>
          <a:lstStyle/>
          <a:p>
            <a:endParaRPr lang="de-DE" sz="2400" dirty="0">
              <a:latin typeface="Calibri (Body)"/>
            </a:endParaRPr>
          </a:p>
        </p:txBody>
      </p:sp>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39</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Tree>
    <p:extLst>
      <p:ext uri="{BB962C8B-B14F-4D97-AF65-F5344CB8AC3E}">
        <p14:creationId xmlns:p14="http://schemas.microsoft.com/office/powerpoint/2010/main" val="54303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21CCBFD-F253-4DB8-A208-268529D1249E}"/>
              </a:ext>
            </a:extLst>
          </p:cNvPr>
          <p:cNvSpPr>
            <a:spLocks noGrp="1"/>
          </p:cNvSpPr>
          <p:nvPr>
            <p:ph type="sldNum" sz="quarter" idx="12"/>
          </p:nvPr>
        </p:nvSpPr>
        <p:spPr/>
        <p:txBody>
          <a:bodyPr/>
          <a:lstStyle/>
          <a:p>
            <a:pPr>
              <a:defRPr/>
            </a:pPr>
            <a:fld id="{944B4367-9E0C-405E-84D6-0F55A4E33EA1}" type="slidenum">
              <a:rPr lang="de-DE" smtClean="0"/>
              <a:pPr>
                <a:defRPr/>
              </a:pPr>
              <a:t>4</a:t>
            </a:fld>
            <a:endParaRPr lang="de-DE" dirty="0"/>
          </a:p>
        </p:txBody>
      </p:sp>
      <p:sp>
        <p:nvSpPr>
          <p:cNvPr id="7" name="Content Placeholder 14">
            <a:extLst>
              <a:ext uri="{FF2B5EF4-FFF2-40B4-BE49-F238E27FC236}">
                <a16:creationId xmlns:a16="http://schemas.microsoft.com/office/drawing/2014/main" id="{4D3ED5A8-1C9E-41CE-AAE7-C7BDBB546DA4}"/>
              </a:ext>
            </a:extLst>
          </p:cNvPr>
          <p:cNvSpPr txBox="1">
            <a:spLocks/>
          </p:cNvSpPr>
          <p:nvPr/>
        </p:nvSpPr>
        <p:spPr bwMode="auto">
          <a:xfrm>
            <a:off x="475297" y="980728"/>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Der Algorithmus soll zwei verschiedene Kameraauflösungen berücksichtigen.</a:t>
            </a:r>
          </a:p>
          <a:p>
            <a:pPr>
              <a:lnSpc>
                <a:spcPct val="100000"/>
              </a:lnSpc>
              <a:buFont typeface="Arial" panose="020B0604020202020204" pitchFamily="34" charset="0"/>
              <a:buChar char="•"/>
            </a:pPr>
            <a:r>
              <a:rPr lang="de-DE" sz="2400" u="none" kern="0" dirty="0">
                <a:latin typeface="Calibri (Body)"/>
                <a:cs typeface="Arial" panose="020B0604020202020204" pitchFamily="34" charset="0"/>
              </a:rPr>
              <a:t>Die extrinsischen Kameraparemter sollen bestimmt werden.</a:t>
            </a:r>
          </a:p>
          <a:p>
            <a:pPr marL="0" indent="0">
              <a:lnSpc>
                <a:spcPct val="100000"/>
              </a:lnSpc>
            </a:pPr>
            <a:endParaRPr lang="de-DE" sz="2400" b="1" u="none" kern="0" dirty="0">
              <a:latin typeface="Calibri (Body)"/>
              <a:cs typeface="Arial" panose="020B0604020202020204" pitchFamily="34" charset="0"/>
            </a:endParaRPr>
          </a:p>
          <a:p>
            <a:pPr>
              <a:lnSpc>
                <a:spcPct val="100000"/>
              </a:lnSpc>
            </a:pPr>
            <a:endParaRPr lang="de-DE" u="none" kern="0" dirty="0"/>
          </a:p>
        </p:txBody>
      </p:sp>
      <p:pic>
        <p:nvPicPr>
          <p:cNvPr id="9" name="Picture 8">
            <a:extLst>
              <a:ext uri="{FF2B5EF4-FFF2-40B4-BE49-F238E27FC236}">
                <a16:creationId xmlns:a16="http://schemas.microsoft.com/office/drawing/2014/main" id="{BF8FFEF2-6A50-4A48-B9C7-256744F4E0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 y="2857304"/>
            <a:ext cx="3490595" cy="2324296"/>
          </a:xfrm>
          <a:prstGeom prst="rect">
            <a:avLst/>
          </a:prstGeom>
        </p:spPr>
      </p:pic>
      <p:pic>
        <p:nvPicPr>
          <p:cNvPr id="11" name="Picture 10">
            <a:extLst>
              <a:ext uri="{FF2B5EF4-FFF2-40B4-BE49-F238E27FC236}">
                <a16:creationId xmlns:a16="http://schemas.microsoft.com/office/drawing/2014/main" id="{B20D5A99-B289-4D5D-ADDA-4FD6316118C6}"/>
              </a:ext>
            </a:extLst>
          </p:cNvPr>
          <p:cNvPicPr>
            <a:picLocks noChangeAspect="1"/>
          </p:cNvPicPr>
          <p:nvPr/>
        </p:nvPicPr>
        <p:blipFill rotWithShape="1">
          <a:blip r:embed="rId4">
            <a:extLst>
              <a:ext uri="{28A0092B-C50C-407E-A947-70E740481C1C}">
                <a14:useLocalDpi xmlns:a14="http://schemas.microsoft.com/office/drawing/2010/main" val="0"/>
              </a:ext>
            </a:extLst>
          </a:blip>
          <a:srcRect l="5134" r="2751"/>
          <a:stretch/>
        </p:blipFill>
        <p:spPr>
          <a:xfrm>
            <a:off x="4389025" y="2414834"/>
            <a:ext cx="4543166" cy="3284117"/>
          </a:xfrm>
          <a:prstGeom prst="rect">
            <a:avLst/>
          </a:prstGeom>
        </p:spPr>
      </p:pic>
      <p:sp>
        <p:nvSpPr>
          <p:cNvPr id="12" name="Footer Placeholder 4">
            <a:extLst>
              <a:ext uri="{FF2B5EF4-FFF2-40B4-BE49-F238E27FC236}">
                <a16:creationId xmlns:a16="http://schemas.microsoft.com/office/drawing/2014/main" id="{A83AC94A-9AEC-45CF-8E5E-629072EF386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umsplatzhalter 1">
            <a:extLst>
              <a:ext uri="{FF2B5EF4-FFF2-40B4-BE49-F238E27FC236}">
                <a16:creationId xmlns:a16="http://schemas.microsoft.com/office/drawing/2014/main" id="{AC700524-EFC7-4AB0-B9EA-BDA0B62AC127}"/>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166753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9FB0-8622-44A8-9839-41B181F00C9D}"/>
              </a:ext>
            </a:extLst>
          </p:cNvPr>
          <p:cNvSpPr>
            <a:spLocks noGrp="1"/>
          </p:cNvSpPr>
          <p:nvPr>
            <p:ph type="title"/>
          </p:nvPr>
        </p:nvSpPr>
        <p:spPr/>
        <p:txBody>
          <a:bodyPr/>
          <a:lstStyle/>
          <a:p>
            <a:r>
              <a:rPr lang="de-DE" dirty="0">
                <a:latin typeface="Calibri (Body)"/>
              </a:rPr>
              <a:t>BackUp Abbildungsvorschriften</a:t>
            </a:r>
          </a:p>
        </p:txBody>
      </p:sp>
      <p:pic>
        <p:nvPicPr>
          <p:cNvPr id="8" name="Content Placeholder 7">
            <a:extLst>
              <a:ext uri="{FF2B5EF4-FFF2-40B4-BE49-F238E27FC236}">
                <a16:creationId xmlns:a16="http://schemas.microsoft.com/office/drawing/2014/main" id="{D0270E2F-513D-414B-98A4-AAE5B1623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3979" y="1124744"/>
            <a:ext cx="5356042" cy="1287574"/>
          </a:xfrm>
        </p:spPr>
      </p:pic>
      <p:sp>
        <p:nvSpPr>
          <p:cNvPr id="4" name="Date Placeholder 3">
            <a:extLst>
              <a:ext uri="{FF2B5EF4-FFF2-40B4-BE49-F238E27FC236}">
                <a16:creationId xmlns:a16="http://schemas.microsoft.com/office/drawing/2014/main" id="{AD9F005B-6F0D-42FA-BDD0-5753065B89CA}"/>
              </a:ext>
            </a:extLst>
          </p:cNvPr>
          <p:cNvSpPr>
            <a:spLocks noGrp="1"/>
          </p:cNvSpPr>
          <p:nvPr>
            <p:ph type="dt" sz="half" idx="10"/>
          </p:nvPr>
        </p:nvSpPr>
        <p:spPr/>
        <p:txBody>
          <a:bodyPr/>
          <a:lstStyle/>
          <a:p>
            <a:pPr>
              <a:defRPr/>
            </a:pPr>
            <a:r>
              <a:rPr lang="de-DE" dirty="0"/>
              <a:t>4.7.2018</a:t>
            </a:r>
          </a:p>
        </p:txBody>
      </p:sp>
      <p:sp>
        <p:nvSpPr>
          <p:cNvPr id="6" name="Slide Number Placeholder 5">
            <a:extLst>
              <a:ext uri="{FF2B5EF4-FFF2-40B4-BE49-F238E27FC236}">
                <a16:creationId xmlns:a16="http://schemas.microsoft.com/office/drawing/2014/main" id="{8012F505-AA32-45F7-920D-2FA8DC2CB3FA}"/>
              </a:ext>
            </a:extLst>
          </p:cNvPr>
          <p:cNvSpPr>
            <a:spLocks noGrp="1"/>
          </p:cNvSpPr>
          <p:nvPr>
            <p:ph type="sldNum" sz="quarter" idx="12"/>
          </p:nvPr>
        </p:nvSpPr>
        <p:spPr/>
        <p:txBody>
          <a:bodyPr/>
          <a:lstStyle/>
          <a:p>
            <a:pPr>
              <a:defRPr/>
            </a:pPr>
            <a:fld id="{944B4367-9E0C-405E-84D6-0F55A4E33EA1}" type="slidenum">
              <a:rPr lang="de-DE" smtClean="0"/>
              <a:pPr>
                <a:defRPr/>
              </a:pPr>
              <a:t>40</a:t>
            </a:fld>
            <a:endParaRPr lang="de-DE" dirty="0"/>
          </a:p>
        </p:txBody>
      </p:sp>
      <p:sp>
        <p:nvSpPr>
          <p:cNvPr id="7" name="Footer Placeholder 4">
            <a:extLst>
              <a:ext uri="{FF2B5EF4-FFF2-40B4-BE49-F238E27FC236}">
                <a16:creationId xmlns:a16="http://schemas.microsoft.com/office/drawing/2014/main" id="{1638CA17-7C37-429A-89F3-B5CAAE66BB81}"/>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10" name="Picture 9">
            <a:extLst>
              <a:ext uri="{FF2B5EF4-FFF2-40B4-BE49-F238E27FC236}">
                <a16:creationId xmlns:a16="http://schemas.microsoft.com/office/drawing/2014/main" id="{ACABA6C7-48AE-4CEB-8540-11EF637E1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2576111"/>
            <a:ext cx="2430056" cy="852889"/>
          </a:xfrm>
          <a:prstGeom prst="rect">
            <a:avLst/>
          </a:prstGeom>
        </p:spPr>
      </p:pic>
      <p:pic>
        <p:nvPicPr>
          <p:cNvPr id="12" name="Picture 11">
            <a:extLst>
              <a:ext uri="{FF2B5EF4-FFF2-40B4-BE49-F238E27FC236}">
                <a16:creationId xmlns:a16="http://schemas.microsoft.com/office/drawing/2014/main" id="{A08C5249-564D-4B3A-945E-5D71D3701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821" y="3531891"/>
            <a:ext cx="3382126" cy="659228"/>
          </a:xfrm>
          <a:prstGeom prst="rect">
            <a:avLst/>
          </a:prstGeom>
        </p:spPr>
      </p:pic>
      <p:pic>
        <p:nvPicPr>
          <p:cNvPr id="14" name="Picture 13">
            <a:extLst>
              <a:ext uri="{FF2B5EF4-FFF2-40B4-BE49-F238E27FC236}">
                <a16:creationId xmlns:a16="http://schemas.microsoft.com/office/drawing/2014/main" id="{4D0E5F3B-4F97-4EF7-B791-817E61C5D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9932" y="4130874"/>
            <a:ext cx="5024136" cy="876209"/>
          </a:xfrm>
          <a:prstGeom prst="rect">
            <a:avLst/>
          </a:prstGeom>
        </p:spPr>
      </p:pic>
      <p:pic>
        <p:nvPicPr>
          <p:cNvPr id="16" name="Picture 15">
            <a:extLst>
              <a:ext uri="{FF2B5EF4-FFF2-40B4-BE49-F238E27FC236}">
                <a16:creationId xmlns:a16="http://schemas.microsoft.com/office/drawing/2014/main" id="{142F222C-2B79-4CED-A7E4-409665827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5670" y="4939745"/>
            <a:ext cx="2312659" cy="712203"/>
          </a:xfrm>
          <a:prstGeom prst="rect">
            <a:avLst/>
          </a:prstGeom>
        </p:spPr>
      </p:pic>
    </p:spTree>
    <p:extLst>
      <p:ext uri="{BB962C8B-B14F-4D97-AF65-F5344CB8AC3E}">
        <p14:creationId xmlns:p14="http://schemas.microsoft.com/office/powerpoint/2010/main" val="10283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166E76-3C5B-475B-A29F-A77BE24CDE35}"/>
              </a:ext>
            </a:extLst>
          </p:cNvPr>
          <p:cNvSpPr>
            <a:spLocks noGrp="1"/>
          </p:cNvSpPr>
          <p:nvPr>
            <p:ph idx="1"/>
          </p:nvPr>
        </p:nvSpPr>
        <p:spPr>
          <a:xfrm>
            <a:off x="527591" y="1052736"/>
            <a:ext cx="7212761" cy="4231258"/>
          </a:xfrm>
        </p:spPr>
        <p:txBody>
          <a:bodyPr/>
          <a:lstStyle/>
          <a:p>
            <a:pPr marL="0" indent="0"/>
            <a:r>
              <a:rPr lang="de-DE" sz="2400" dirty="0">
                <a:latin typeface="Calibri (Body)"/>
                <a:cs typeface="Arial" panose="020B0604020202020204" pitchFamily="34" charset="0"/>
              </a:rPr>
              <a:t>Entwicklung des Szenenrekonstruktionsalgorithmus anhand eines synthetischen Stereoaufbaus</a:t>
            </a:r>
            <a:endParaRPr lang="de-DE" dirty="0"/>
          </a:p>
        </p:txBody>
      </p:sp>
      <p:sp>
        <p:nvSpPr>
          <p:cNvPr id="4" name="Date Placeholder 3">
            <a:extLst>
              <a:ext uri="{FF2B5EF4-FFF2-40B4-BE49-F238E27FC236}">
                <a16:creationId xmlns:a16="http://schemas.microsoft.com/office/drawing/2014/main" id="{963168A3-6191-4BE5-ABF9-0AB1ABDD3227}"/>
              </a:ext>
            </a:extLst>
          </p:cNvPr>
          <p:cNvSpPr>
            <a:spLocks noGrp="1"/>
          </p:cNvSpPr>
          <p:nvPr>
            <p:ph type="dt" sz="half" idx="10"/>
          </p:nvPr>
        </p:nvSpPr>
        <p:spPr/>
        <p:txBody>
          <a:bodyPr/>
          <a:lstStyle/>
          <a:p>
            <a:pPr>
              <a:defRPr/>
            </a:pPr>
            <a:r>
              <a:rPr lang="de-DE"/>
              <a:t>4.7.2018</a:t>
            </a:r>
            <a:endParaRPr lang="de-DE" dirty="0"/>
          </a:p>
        </p:txBody>
      </p:sp>
      <p:sp>
        <p:nvSpPr>
          <p:cNvPr id="6" name="Slide Number Placeholder 5">
            <a:extLst>
              <a:ext uri="{FF2B5EF4-FFF2-40B4-BE49-F238E27FC236}">
                <a16:creationId xmlns:a16="http://schemas.microsoft.com/office/drawing/2014/main" id="{04BB5FBE-08BD-4396-AAB6-45FF8582899C}"/>
              </a:ext>
            </a:extLst>
          </p:cNvPr>
          <p:cNvSpPr>
            <a:spLocks noGrp="1"/>
          </p:cNvSpPr>
          <p:nvPr>
            <p:ph type="sldNum" sz="quarter" idx="12"/>
          </p:nvPr>
        </p:nvSpPr>
        <p:spPr/>
        <p:txBody>
          <a:bodyPr/>
          <a:lstStyle/>
          <a:p>
            <a:pPr>
              <a:defRPr/>
            </a:pPr>
            <a:fld id="{944B4367-9E0C-405E-84D6-0F55A4E33EA1}" type="slidenum">
              <a:rPr lang="de-DE" smtClean="0"/>
              <a:pPr>
                <a:defRPr/>
              </a:pPr>
              <a:t>5</a:t>
            </a:fld>
            <a:endParaRPr lang="de-DE" dirty="0"/>
          </a:p>
        </p:txBody>
      </p:sp>
      <p:sp>
        <p:nvSpPr>
          <p:cNvPr id="7" name="Footer Placeholder 4">
            <a:extLst>
              <a:ext uri="{FF2B5EF4-FFF2-40B4-BE49-F238E27FC236}">
                <a16:creationId xmlns:a16="http://schemas.microsoft.com/office/drawing/2014/main" id="{A0B3D4FC-5897-4756-91F9-7D17E00983FB}"/>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8" name="Picture 7">
            <a:extLst>
              <a:ext uri="{FF2B5EF4-FFF2-40B4-BE49-F238E27FC236}">
                <a16:creationId xmlns:a16="http://schemas.microsoft.com/office/drawing/2014/main" id="{72C743E3-A96A-411A-9643-CFCA9D7A1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2306969"/>
            <a:ext cx="3848637" cy="3305637"/>
          </a:xfrm>
          <a:prstGeom prst="rect">
            <a:avLst/>
          </a:prstGeom>
        </p:spPr>
      </p:pic>
      <p:pic>
        <p:nvPicPr>
          <p:cNvPr id="9" name="Picture 8">
            <a:extLst>
              <a:ext uri="{FF2B5EF4-FFF2-40B4-BE49-F238E27FC236}">
                <a16:creationId xmlns:a16="http://schemas.microsoft.com/office/drawing/2014/main" id="{FFCAD14E-A2BA-4E58-9906-5BBFEF389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737" y="2396498"/>
            <a:ext cx="4592815" cy="2937502"/>
          </a:xfrm>
          <a:prstGeom prst="rect">
            <a:avLst/>
          </a:prstGeom>
        </p:spPr>
      </p:pic>
    </p:spTree>
    <p:extLst>
      <p:ext uri="{BB962C8B-B14F-4D97-AF65-F5344CB8AC3E}">
        <p14:creationId xmlns:p14="http://schemas.microsoft.com/office/powerpoint/2010/main" val="395575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826F4C-E1F1-4AD3-8FAA-56155EA7313D}"/>
              </a:ext>
            </a:extLst>
          </p:cNvPr>
          <p:cNvSpPr>
            <a:spLocks noGrp="1"/>
          </p:cNvSpPr>
          <p:nvPr>
            <p:ph type="sldNum" sz="quarter" idx="12"/>
          </p:nvPr>
        </p:nvSpPr>
        <p:spPr/>
        <p:txBody>
          <a:bodyPr/>
          <a:lstStyle/>
          <a:p>
            <a:pPr>
              <a:defRPr/>
            </a:pPr>
            <a:fld id="{944B4367-9E0C-405E-84D6-0F55A4E33EA1}" type="slidenum">
              <a:rPr lang="de-DE" smtClean="0"/>
              <a:pPr>
                <a:defRPr/>
              </a:pPr>
              <a:t>6</a:t>
            </a:fld>
            <a:endParaRPr lang="de-DE" dirty="0"/>
          </a:p>
        </p:txBody>
      </p:sp>
      <p:pic>
        <p:nvPicPr>
          <p:cNvPr id="8" name="Picture 7">
            <a:extLst>
              <a:ext uri="{FF2B5EF4-FFF2-40B4-BE49-F238E27FC236}">
                <a16:creationId xmlns:a16="http://schemas.microsoft.com/office/drawing/2014/main" id="{DE94F53C-678C-4CBB-9EDB-62DDB3CCD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8" y="2444749"/>
            <a:ext cx="4572000" cy="3048001"/>
          </a:xfrm>
          <a:prstGeom prst="rect">
            <a:avLst/>
          </a:prstGeom>
        </p:spPr>
      </p:pic>
      <p:pic>
        <p:nvPicPr>
          <p:cNvPr id="10" name="Picture 9">
            <a:extLst>
              <a:ext uri="{FF2B5EF4-FFF2-40B4-BE49-F238E27FC236}">
                <a16:creationId xmlns:a16="http://schemas.microsoft.com/office/drawing/2014/main" id="{D3C7F654-4B34-4205-B3CB-D18D0D87E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948" y="2462560"/>
            <a:ext cx="4572000" cy="3030190"/>
          </a:xfrm>
          <a:prstGeom prst="rect">
            <a:avLst/>
          </a:prstGeom>
        </p:spPr>
      </p:pic>
      <p:sp>
        <p:nvSpPr>
          <p:cNvPr id="11" name="Content Placeholder 2">
            <a:extLst>
              <a:ext uri="{FF2B5EF4-FFF2-40B4-BE49-F238E27FC236}">
                <a16:creationId xmlns:a16="http://schemas.microsoft.com/office/drawing/2014/main" id="{B5ECCCED-56A4-41E3-9892-88B6E6D4DF7E}"/>
              </a:ext>
            </a:extLst>
          </p:cNvPr>
          <p:cNvSpPr>
            <a:spLocks noGrp="1"/>
          </p:cNvSpPr>
          <p:nvPr>
            <p:ph idx="1"/>
          </p:nvPr>
        </p:nvSpPr>
        <p:spPr>
          <a:xfrm>
            <a:off x="468313" y="1524000"/>
            <a:ext cx="8351837" cy="4038600"/>
          </a:xfrm>
        </p:spPr>
        <p:txBody>
          <a:bodyPr/>
          <a:lstStyle/>
          <a:p>
            <a:pPr marL="0" indent="0"/>
            <a:r>
              <a:rPr lang="de-DE" sz="2400" dirty="0">
                <a:latin typeface="Calibri (Body)"/>
                <a:cs typeface="Arial" panose="020B0604020202020204" pitchFamily="34" charset="0"/>
              </a:rPr>
              <a:t>Anwendung auf ein reales Stereobildpaar</a:t>
            </a:r>
          </a:p>
          <a:p>
            <a:pPr>
              <a:buFont typeface="Arial" panose="020B0604020202020204" pitchFamily="34" charset="0"/>
              <a:buChar char="•"/>
            </a:pPr>
            <a:endParaRPr lang="de-DE" dirty="0"/>
          </a:p>
        </p:txBody>
      </p:sp>
      <p:sp>
        <p:nvSpPr>
          <p:cNvPr id="9" name="Footer Placeholder 4">
            <a:extLst>
              <a:ext uri="{FF2B5EF4-FFF2-40B4-BE49-F238E27FC236}">
                <a16:creationId xmlns:a16="http://schemas.microsoft.com/office/drawing/2014/main" id="{89AC588C-CF81-4160-8306-9F6D334B5B1F}"/>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2" name="Datumsplatzhalter 1">
            <a:extLst>
              <a:ext uri="{FF2B5EF4-FFF2-40B4-BE49-F238E27FC236}">
                <a16:creationId xmlns:a16="http://schemas.microsoft.com/office/drawing/2014/main" id="{E044E573-04AA-4B68-B6D0-B1D0E6F396AE}"/>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865793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BC977B-24C2-4EC7-8BCF-E71CCCC4D1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4490"/>
            <a:ext cx="4237307" cy="4038600"/>
          </a:xfrm>
        </p:spPr>
      </p:pic>
      <p:sp>
        <p:nvSpPr>
          <p:cNvPr id="6" name="Slide Number Placeholder 5">
            <a:extLst>
              <a:ext uri="{FF2B5EF4-FFF2-40B4-BE49-F238E27FC236}">
                <a16:creationId xmlns:a16="http://schemas.microsoft.com/office/drawing/2014/main" id="{E26A2921-2795-4106-917B-86107CFA310D}"/>
              </a:ext>
            </a:extLst>
          </p:cNvPr>
          <p:cNvSpPr>
            <a:spLocks noGrp="1"/>
          </p:cNvSpPr>
          <p:nvPr>
            <p:ph type="sldNum" sz="quarter" idx="12"/>
          </p:nvPr>
        </p:nvSpPr>
        <p:spPr/>
        <p:txBody>
          <a:bodyPr/>
          <a:lstStyle/>
          <a:p>
            <a:pPr>
              <a:defRPr/>
            </a:pPr>
            <a:fld id="{944B4367-9E0C-405E-84D6-0F55A4E33EA1}" type="slidenum">
              <a:rPr lang="de-DE" smtClean="0"/>
              <a:pPr>
                <a:defRPr/>
              </a:pPr>
              <a:t>7</a:t>
            </a:fld>
            <a:endParaRPr lang="de-DE" dirty="0"/>
          </a:p>
        </p:txBody>
      </p:sp>
      <p:pic>
        <p:nvPicPr>
          <p:cNvPr id="10" name="Picture 9">
            <a:extLst>
              <a:ext uri="{FF2B5EF4-FFF2-40B4-BE49-F238E27FC236}">
                <a16:creationId xmlns:a16="http://schemas.microsoft.com/office/drawing/2014/main" id="{7A1F3496-769F-47BE-8B8C-26A89998A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136" y="1993947"/>
            <a:ext cx="4571999" cy="2870106"/>
          </a:xfrm>
          <a:prstGeom prst="rect">
            <a:avLst/>
          </a:prstGeom>
        </p:spPr>
      </p:pic>
      <p:sp>
        <p:nvSpPr>
          <p:cNvPr id="9" name="Footer Placeholder 4">
            <a:extLst>
              <a:ext uri="{FF2B5EF4-FFF2-40B4-BE49-F238E27FC236}">
                <a16:creationId xmlns:a16="http://schemas.microsoft.com/office/drawing/2014/main" id="{6BFD02E1-057F-4945-B72F-B2B8E8B3B74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7" name="Datumsplatzhalter 1">
            <a:extLst>
              <a:ext uri="{FF2B5EF4-FFF2-40B4-BE49-F238E27FC236}">
                <a16:creationId xmlns:a16="http://schemas.microsoft.com/office/drawing/2014/main" id="{E46E2792-2107-4E7C-8382-2DD710550B3A}"/>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786680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6003AC-8626-41C8-840F-9B3A11F9D119}"/>
              </a:ext>
            </a:extLst>
          </p:cNvPr>
          <p:cNvSpPr>
            <a:spLocks noGrp="1"/>
          </p:cNvSpPr>
          <p:nvPr>
            <p:ph type="sldNum" sz="quarter" idx="12"/>
          </p:nvPr>
        </p:nvSpPr>
        <p:spPr/>
        <p:txBody>
          <a:bodyPr/>
          <a:lstStyle/>
          <a:p>
            <a:pPr>
              <a:defRPr/>
            </a:pPr>
            <a:fld id="{944B4367-9E0C-405E-84D6-0F55A4E33EA1}" type="slidenum">
              <a:rPr lang="de-DE" smtClean="0"/>
              <a:pPr>
                <a:defRPr/>
              </a:pPr>
              <a:t>8</a:t>
            </a:fld>
            <a:endParaRPr lang="de-DE" dirty="0"/>
          </a:p>
        </p:txBody>
      </p:sp>
      <p:sp>
        <p:nvSpPr>
          <p:cNvPr id="10" name="Footer Placeholder 4">
            <a:extLst>
              <a:ext uri="{FF2B5EF4-FFF2-40B4-BE49-F238E27FC236}">
                <a16:creationId xmlns:a16="http://schemas.microsoft.com/office/drawing/2014/main" id="{E6E6566A-13D7-472D-A1DB-4DCF2E43D265}"/>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pic>
        <p:nvPicPr>
          <p:cNvPr id="5" name="Picture 4">
            <a:extLst>
              <a:ext uri="{FF2B5EF4-FFF2-40B4-BE49-F238E27FC236}">
                <a16:creationId xmlns:a16="http://schemas.microsoft.com/office/drawing/2014/main" id="{7612617C-4EAF-46B5-9F41-9E56B6DC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097" y="764704"/>
            <a:ext cx="6745805" cy="4464496"/>
          </a:xfrm>
          <a:prstGeom prst="rect">
            <a:avLst/>
          </a:prstGeom>
        </p:spPr>
      </p:pic>
      <p:sp>
        <p:nvSpPr>
          <p:cNvPr id="7" name="Content Placeholder 14">
            <a:extLst>
              <a:ext uri="{FF2B5EF4-FFF2-40B4-BE49-F238E27FC236}">
                <a16:creationId xmlns:a16="http://schemas.microsoft.com/office/drawing/2014/main" id="{67C01A3D-73A4-4030-BDF0-C5131D631581}"/>
              </a:ext>
            </a:extLst>
          </p:cNvPr>
          <p:cNvSpPr txBox="1">
            <a:spLocks/>
          </p:cNvSpPr>
          <p:nvPr/>
        </p:nvSpPr>
        <p:spPr bwMode="auto">
          <a:xfrm>
            <a:off x="395536" y="5064893"/>
            <a:ext cx="7776864" cy="59635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cs typeface="Arial" panose="020B0604020202020204" pitchFamily="34" charset="0"/>
              </a:rPr>
              <a:t>Die Koordinaten-syseteme des Lochkameramodells im Überblick</a:t>
            </a:r>
            <a:endParaRPr lang="de-DE" sz="2400" b="1" u="none" kern="0" dirty="0">
              <a:latin typeface="Calibri (Body)"/>
              <a:cs typeface="Arial" panose="020B0604020202020204" pitchFamily="34" charset="0"/>
            </a:endParaRPr>
          </a:p>
          <a:p>
            <a:pPr>
              <a:lnSpc>
                <a:spcPct val="100000"/>
              </a:lnSpc>
            </a:pPr>
            <a:endParaRPr lang="de-DE" u="none" kern="0" dirty="0"/>
          </a:p>
        </p:txBody>
      </p:sp>
      <p:sp>
        <p:nvSpPr>
          <p:cNvPr id="11" name="Datumsplatzhalter 1">
            <a:extLst>
              <a:ext uri="{FF2B5EF4-FFF2-40B4-BE49-F238E27FC236}">
                <a16:creationId xmlns:a16="http://schemas.microsoft.com/office/drawing/2014/main" id="{68DDB762-46AC-4049-9D6A-5912E2A4B8A2}"/>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396375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04B100B-0AFB-4672-9FB9-1CD2AE1D6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10" y="2022455"/>
            <a:ext cx="4797460" cy="3853935"/>
          </a:xfrm>
          <a:prstGeom prst="rect">
            <a:avLst/>
          </a:prstGeom>
        </p:spPr>
      </p:pic>
      <p:sp>
        <p:nvSpPr>
          <p:cNvPr id="6" name="Slide Number Placeholder 5">
            <a:extLst>
              <a:ext uri="{FF2B5EF4-FFF2-40B4-BE49-F238E27FC236}">
                <a16:creationId xmlns:a16="http://schemas.microsoft.com/office/drawing/2014/main" id="{C07D7289-D5EB-4DD0-85B8-61CCCE83DE1D}"/>
              </a:ext>
            </a:extLst>
          </p:cNvPr>
          <p:cNvSpPr>
            <a:spLocks noGrp="1"/>
          </p:cNvSpPr>
          <p:nvPr>
            <p:ph type="sldNum" sz="quarter" idx="12"/>
          </p:nvPr>
        </p:nvSpPr>
        <p:spPr/>
        <p:txBody>
          <a:bodyPr/>
          <a:lstStyle/>
          <a:p>
            <a:pPr>
              <a:defRPr/>
            </a:pPr>
            <a:fld id="{944B4367-9E0C-405E-84D6-0F55A4E33EA1}" type="slidenum">
              <a:rPr lang="de-DE" smtClean="0"/>
              <a:pPr>
                <a:defRPr/>
              </a:pPr>
              <a:t>9</a:t>
            </a:fld>
            <a:endParaRPr lang="de-DE" dirty="0"/>
          </a:p>
        </p:txBody>
      </p:sp>
      <p:sp>
        <p:nvSpPr>
          <p:cNvPr id="7" name="Content Placeholder 14">
            <a:extLst>
              <a:ext uri="{FF2B5EF4-FFF2-40B4-BE49-F238E27FC236}">
                <a16:creationId xmlns:a16="http://schemas.microsoft.com/office/drawing/2014/main" id="{B3F91212-9D5A-43FC-9AF0-812B0EC2D5A0}"/>
              </a:ext>
            </a:extLst>
          </p:cNvPr>
          <p:cNvSpPr>
            <a:spLocks noGrp="1"/>
          </p:cNvSpPr>
          <p:nvPr>
            <p:ph idx="1"/>
          </p:nvPr>
        </p:nvSpPr>
        <p:spPr>
          <a:xfrm>
            <a:off x="382984" y="908720"/>
            <a:ext cx="8351837" cy="4038600"/>
          </a:xfrm>
        </p:spPr>
        <p:txBody>
          <a:bodyPr/>
          <a:lstStyle/>
          <a:p>
            <a:pPr>
              <a:buFont typeface="Arial" panose="020B0604020202020204" pitchFamily="34" charset="0"/>
              <a:buChar char="•"/>
            </a:pPr>
            <a:r>
              <a:rPr lang="de-DE" sz="2400" dirty="0">
                <a:latin typeface="Calibri (Body)"/>
                <a:cs typeface="Arial" panose="020B0604020202020204" pitchFamily="34" charset="0"/>
              </a:rPr>
              <a:t>Der Algorithmus soll Aufschluss über die extrinsischen Kameraparameter geben</a:t>
            </a:r>
          </a:p>
          <a:p>
            <a:pPr marL="0" indent="0"/>
            <a:endParaRPr lang="de-DE" sz="2400" b="1" dirty="0">
              <a:latin typeface="Calibri (Body)"/>
              <a:cs typeface="Arial" panose="020B0604020202020204" pitchFamily="34" charset="0"/>
            </a:endParaRPr>
          </a:p>
          <a:p>
            <a:endParaRPr lang="de-DE"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D827076-922F-45CF-92D1-485A10052016}"/>
                  </a:ext>
                </a:extLst>
              </p:cNvPr>
              <p:cNvSpPr txBox="1"/>
              <p:nvPr/>
            </p:nvSpPr>
            <p:spPr>
              <a:xfrm>
                <a:off x="3943350" y="2971800"/>
                <a:ext cx="1231106" cy="135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3DEE5BC8-367B-4FF6-86B9-43DDD9701484}" type="mathplaceholder">
                        <a:rPr lang="de-DE" i="1" smtClean="0">
                          <a:latin typeface="Cambria Math" panose="02040503050406030204" pitchFamily="18" charset="0"/>
                        </a:rPr>
                        <a:t>Type equation here.</a:t>
                      </a:fld>
                    </m:oMath>
                  </m:oMathPara>
                </a14:m>
                <a:endParaRPr lang="de-DE" dirty="0"/>
              </a:p>
            </p:txBody>
          </p:sp>
        </mc:Choice>
        <mc:Fallback xmlns="">
          <p:sp>
            <p:nvSpPr>
              <p:cNvPr id="22" name="TextBox 21">
                <a:extLst>
                  <a:ext uri="{FF2B5EF4-FFF2-40B4-BE49-F238E27FC236}">
                    <a16:creationId xmlns:a16="http://schemas.microsoft.com/office/drawing/2014/main" id="{CD827076-922F-45CF-92D1-485A10052016}"/>
                  </a:ext>
                </a:extLst>
              </p:cNvPr>
              <p:cNvSpPr txBox="1">
                <a:spLocks noRot="1" noChangeAspect="1" noMove="1" noResize="1" noEditPoints="1" noAdjustHandles="1" noChangeArrowheads="1" noChangeShapeType="1" noTextEdit="1"/>
              </p:cNvSpPr>
              <p:nvPr/>
            </p:nvSpPr>
            <p:spPr>
              <a:xfrm>
                <a:off x="3943350" y="2971800"/>
                <a:ext cx="1231106" cy="135422"/>
              </a:xfrm>
              <a:prstGeom prst="rect">
                <a:avLst/>
              </a:prstGeom>
              <a:blipFill>
                <a:blip r:embed="rId4"/>
                <a:stretch>
                  <a:fillRect l="-3465" t="-18182" r="-2475" b="-4545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A8A3A4E-5FB6-40D8-9BD1-57C571F52A18}"/>
                  </a:ext>
                </a:extLst>
              </p:cNvPr>
              <p:cNvSpPr/>
              <p:nvPr/>
            </p:nvSpPr>
            <p:spPr>
              <a:xfrm>
                <a:off x="5580112" y="1348518"/>
                <a:ext cx="1592103" cy="227755"/>
              </a:xfrm>
              <a:prstGeom prst="rect">
                <a:avLst/>
              </a:prstGeom>
            </p:spPr>
            <p:txBody>
              <a:bodyPr wrap="none">
                <a:spAutoFit/>
              </a:bodyPr>
              <a:lstStyle/>
              <a:p>
                <a:r>
                  <a:rPr lang="de-DE" dirty="0"/>
                  <a:t>D^T</a:t>
                </a:r>
                <a14:m>
                  <m:oMath xmlns:m="http://schemas.openxmlformats.org/officeDocument/2006/math">
                    <a:fld id="{F5E41AB6-AF27-450C-9140-57B0EBBAFE2D}" type="mathplaceholder">
                      <a:rPr lang="de-DE" i="1" smtClean="0">
                        <a:latin typeface="Cambria Math" panose="02040503050406030204" pitchFamily="18" charset="0"/>
                      </a:rPr>
                      <a:t>Type equation here.</a:t>
                    </a:fld>
                  </m:oMath>
                </a14:m>
                <a:endParaRPr lang="de-DE" dirty="0"/>
              </a:p>
            </p:txBody>
          </p:sp>
        </mc:Choice>
        <mc:Fallback xmlns="">
          <p:sp>
            <p:nvSpPr>
              <p:cNvPr id="24" name="Rectangle 23">
                <a:extLst>
                  <a:ext uri="{FF2B5EF4-FFF2-40B4-BE49-F238E27FC236}">
                    <a16:creationId xmlns:a16="http://schemas.microsoft.com/office/drawing/2014/main" id="{CA8A3A4E-5FB6-40D8-9BD1-57C571F52A18}"/>
                  </a:ext>
                </a:extLst>
              </p:cNvPr>
              <p:cNvSpPr>
                <a:spLocks noRot="1" noChangeAspect="1" noMove="1" noResize="1" noEditPoints="1" noAdjustHandles="1" noChangeArrowheads="1" noChangeShapeType="1" noTextEdit="1"/>
              </p:cNvSpPr>
              <p:nvPr/>
            </p:nvSpPr>
            <p:spPr>
              <a:xfrm>
                <a:off x="5580112" y="1348518"/>
                <a:ext cx="1592103" cy="227755"/>
              </a:xfrm>
              <a:prstGeom prst="rect">
                <a:avLst/>
              </a:prstGeom>
              <a:blipFill>
                <a:blip r:embed="rId5"/>
                <a:stretch>
                  <a:fillRect t="-15789" b="-15789"/>
                </a:stretch>
              </a:blipFill>
            </p:spPr>
            <p:txBody>
              <a:bodyPr/>
              <a:lstStyle/>
              <a:p>
                <a:r>
                  <a:rPr lang="de-DE">
                    <a:noFill/>
                  </a:rPr>
                  <a:t> </a:t>
                </a:r>
              </a:p>
            </p:txBody>
          </p:sp>
        </mc:Fallback>
      </mc:AlternateContent>
      <p:pic>
        <p:nvPicPr>
          <p:cNvPr id="34" name="Picture 33">
            <a:extLst>
              <a:ext uri="{FF2B5EF4-FFF2-40B4-BE49-F238E27FC236}">
                <a16:creationId xmlns:a16="http://schemas.microsoft.com/office/drawing/2014/main" id="{279D3242-2210-4061-9ADA-8901D889FC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1197" y="3260489"/>
            <a:ext cx="1590476" cy="238095"/>
          </a:xfrm>
          <a:prstGeom prst="rect">
            <a:avLst/>
          </a:prstGeom>
        </p:spPr>
      </p:pic>
      <p:pic>
        <p:nvPicPr>
          <p:cNvPr id="36" name="Picture 35">
            <a:extLst>
              <a:ext uri="{FF2B5EF4-FFF2-40B4-BE49-F238E27FC236}">
                <a16:creationId xmlns:a16="http://schemas.microsoft.com/office/drawing/2014/main" id="{335FA146-0578-4EE5-84E1-CB60CC70DA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81996" y="2154553"/>
            <a:ext cx="2428571" cy="857143"/>
          </a:xfrm>
          <a:prstGeom prst="rect">
            <a:avLst/>
          </a:prstGeom>
        </p:spPr>
      </p:pic>
      <p:pic>
        <p:nvPicPr>
          <p:cNvPr id="40" name="Picture 39">
            <a:extLst>
              <a:ext uri="{FF2B5EF4-FFF2-40B4-BE49-F238E27FC236}">
                <a16:creationId xmlns:a16="http://schemas.microsoft.com/office/drawing/2014/main" id="{E28BBA4B-6FEC-4594-B14D-9841EA9265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138" y="3792477"/>
            <a:ext cx="4314286" cy="857143"/>
          </a:xfrm>
          <a:prstGeom prst="rect">
            <a:avLst/>
          </a:prstGeom>
        </p:spPr>
      </p:pic>
      <p:sp>
        <p:nvSpPr>
          <p:cNvPr id="41" name="Footer Placeholder 4">
            <a:extLst>
              <a:ext uri="{FF2B5EF4-FFF2-40B4-BE49-F238E27FC236}">
                <a16:creationId xmlns:a16="http://schemas.microsoft.com/office/drawing/2014/main" id="{AF5E42AA-82D1-4514-B664-826CF74D9B0E}"/>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3" name="Datumsplatzhalter 1">
            <a:extLst>
              <a:ext uri="{FF2B5EF4-FFF2-40B4-BE49-F238E27FC236}">
                <a16:creationId xmlns:a16="http://schemas.microsoft.com/office/drawing/2014/main" id="{1AA380A3-F7BC-4AA2-B303-9500CED9109C}"/>
              </a:ext>
            </a:extLst>
          </p:cNvPr>
          <p:cNvSpPr>
            <a:spLocks noGrp="1"/>
          </p:cNvSpPr>
          <p:nvPr>
            <p:ph type="dt" sz="quarter" idx="10"/>
          </p:nvPr>
        </p:nvSpPr>
        <p:spPr>
          <a:xfrm>
            <a:off x="7667625" y="6378575"/>
            <a:ext cx="865188" cy="365125"/>
          </a:xfrm>
        </p:spPr>
        <p:txBody>
          <a:bodyPr/>
          <a:lstStyle/>
          <a:p>
            <a:pPr>
              <a:defRPr/>
            </a:pPr>
            <a:r>
              <a:rPr lang="de-DE" dirty="0"/>
              <a:t>4.7.2018</a:t>
            </a:r>
          </a:p>
        </p:txBody>
      </p:sp>
    </p:spTree>
    <p:extLst>
      <p:ext uri="{BB962C8B-B14F-4D97-AF65-F5344CB8AC3E}">
        <p14:creationId xmlns:p14="http://schemas.microsoft.com/office/powerpoint/2010/main" val="1154603809"/>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2308</Words>
  <Application>Microsoft Office PowerPoint</Application>
  <PresentationFormat>On-screen Show (4:3)</PresentationFormat>
  <Paragraphs>366</Paragraphs>
  <Slides>40</Slides>
  <Notes>24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ＭＳ Ｐゴシック</vt:lpstr>
      <vt:lpstr>Arial</vt:lpstr>
      <vt:lpstr>Arial Narrow</vt:lpstr>
      <vt:lpstr>Calibri (Body)</vt:lpstr>
      <vt:lpstr>Cambria Math</vt:lpstr>
      <vt:lpstr>Wingdings</vt:lpstr>
      <vt:lpstr>Leere Präsentation</vt:lpstr>
      <vt:lpstr>PowerPoint Presentation</vt:lpstr>
      <vt:lpstr>Einleitung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Algorithmus für die synthetische 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Anwendung auf ein reales Beispiel </vt:lpstr>
      <vt:lpstr>PowerPoint Presentation</vt:lpstr>
      <vt:lpstr>Bildfehler</vt:lpstr>
      <vt:lpstr>PowerPoint Presentation</vt:lpstr>
      <vt:lpstr>PowerPoint Presentation</vt:lpstr>
      <vt:lpstr>Ergebnisse</vt:lpstr>
      <vt:lpstr>PowerPoint Presentation</vt:lpstr>
      <vt:lpstr>Zusammenfassung</vt:lpstr>
      <vt:lpstr>PowerPoint Presentation</vt:lpstr>
      <vt:lpstr>Rektifizierung</vt:lpstr>
      <vt:lpstr>Sortierungsalgorithmus</vt:lpstr>
      <vt:lpstr>BackUp Abbildungsvorschriften</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325</cp:revision>
  <dcterms:created xsi:type="dcterms:W3CDTF">2010-09-08T11:07:37Z</dcterms:created>
  <dcterms:modified xsi:type="dcterms:W3CDTF">2018-06-13T18:19:48Z</dcterms:modified>
</cp:coreProperties>
</file>